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70" autoAdjust="0"/>
    <p:restoredTop sz="90884"/>
  </p:normalViewPr>
  <p:slideViewPr>
    <p:cSldViewPr>
      <p:cViewPr varScale="1">
        <p:scale>
          <a:sx n="16" d="100"/>
          <a:sy n="16" d="100"/>
        </p:scale>
        <p:origin x="2484" y="14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jpe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qr code on a white background&#10;&#10;Description automatically generated">
            <a:extLst>
              <a:ext uri="{FF2B5EF4-FFF2-40B4-BE49-F238E27FC236}">
                <a16:creationId xmlns:a16="http://schemas.microsoft.com/office/drawing/2014/main" id="{29C2CAB6-9F29-1924-DF81-ECCDD6285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7187" y="5875238"/>
            <a:ext cx="4946419" cy="4946419"/>
          </a:xfrm>
          <a:prstGeom prst="rect">
            <a:avLst/>
          </a:prstGeom>
        </p:spPr>
      </p:pic>
      <p:sp>
        <p:nvSpPr>
          <p:cNvPr id="23" name="TextBox 22">
            <a:extLst>
              <a:ext uri="{FF2B5EF4-FFF2-40B4-BE49-F238E27FC236}">
                <a16:creationId xmlns:a16="http://schemas.microsoft.com/office/drawing/2014/main" id="{6119B46F-834B-8149-DA62-6923AD75B75E}"/>
              </a:ext>
            </a:extLst>
          </p:cNvPr>
          <p:cNvSpPr txBox="1"/>
          <p:nvPr/>
        </p:nvSpPr>
        <p:spPr>
          <a:xfrm>
            <a:off x="664798" y="6894515"/>
            <a:ext cx="13993629" cy="5663089"/>
          </a:xfrm>
          <a:prstGeom prst="rect">
            <a:avLst/>
          </a:prstGeom>
          <a:noFill/>
        </p:spPr>
        <p:txBody>
          <a:bodyPr wrap="square" rtlCol="0">
            <a:spAutoFit/>
          </a:bodyPr>
          <a:lstStyle/>
          <a:p>
            <a:pPr algn="l"/>
            <a:r>
              <a:rPr lang="en-US" sz="5400" dirty="0"/>
              <a:t>Introduction:</a:t>
            </a:r>
          </a:p>
          <a:p>
            <a:pPr algn="l"/>
            <a:r>
              <a:rPr lang="en-US" sz="4400" dirty="0"/>
              <a:t>The project takes the abstract logic gates from computer engineering and creates physical representations that can be played and experimented with. This can make the learning of digital logic more fun an intuitive! Because of the nature of digital logic, students of all different knowledge levels can use these basic gates to create more interesting circuits.</a:t>
            </a:r>
          </a:p>
          <a:p>
            <a:pPr algn="l"/>
            <a:endParaRPr lang="en-US" sz="4400" dirty="0"/>
          </a:p>
        </p:txBody>
      </p:sp>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1660525"/>
            <a:ext cx="19202400" cy="1017010"/>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4000" dirty="0">
                <a:solidFill>
                  <a:schemeClr val="bg1"/>
                </a:solidFill>
                <a:latin typeface="Arial" charset="0"/>
              </a:rPr>
              <a:t>Iowa State Honors Poster Presentation</a:t>
            </a:r>
            <a:br>
              <a:rPr lang="en-US" sz="4000" dirty="0">
                <a:solidFill>
                  <a:schemeClr val="bg1"/>
                </a:solidFill>
                <a:latin typeface="Arial" charset="0"/>
              </a:rPr>
            </a:br>
            <a:endParaRPr lang="en-US" sz="4000" dirty="0">
              <a:solidFill>
                <a:schemeClr val="bg1"/>
              </a:solidFill>
              <a:latin typeface="Arial" charset="0"/>
            </a:endParaRPr>
          </a:p>
        </p:txBody>
      </p:sp>
      <p:sp>
        <p:nvSpPr>
          <p:cNvPr id="2" name="TextBox 1">
            <a:extLst>
              <a:ext uri="{FF2B5EF4-FFF2-40B4-BE49-F238E27FC236}">
                <a16:creationId xmlns:a16="http://schemas.microsoft.com/office/drawing/2014/main" id="{9DDCD201-2FD2-7035-2CA0-8D8CFB0FFE1C}"/>
              </a:ext>
            </a:extLst>
          </p:cNvPr>
          <p:cNvSpPr txBox="1"/>
          <p:nvPr/>
        </p:nvSpPr>
        <p:spPr>
          <a:xfrm>
            <a:off x="519974" y="19176907"/>
            <a:ext cx="16291861" cy="3631763"/>
          </a:xfrm>
          <a:prstGeom prst="rect">
            <a:avLst/>
          </a:prstGeom>
          <a:noFill/>
        </p:spPr>
        <p:txBody>
          <a:bodyPr wrap="square" rtlCol="0">
            <a:spAutoFit/>
          </a:bodyPr>
          <a:lstStyle/>
          <a:p>
            <a:pPr algn="l"/>
            <a:r>
              <a:rPr lang="en-US" sz="5400" dirty="0"/>
              <a:t>Each gate has the following:</a:t>
            </a:r>
          </a:p>
          <a:p>
            <a:pPr marL="457200" indent="-457200" algn="l">
              <a:buFont typeface="Arial" panose="020B0604020202020204" pitchFamily="34" charset="0"/>
              <a:buChar char="•"/>
            </a:pPr>
            <a:r>
              <a:rPr lang="en-US" sz="4400" dirty="0"/>
              <a:t>Lights showing the state of all Inputs and Outputs</a:t>
            </a:r>
          </a:p>
          <a:p>
            <a:pPr marL="457200" indent="-457200" algn="l">
              <a:buFont typeface="Arial" panose="020B0604020202020204" pitchFamily="34" charset="0"/>
              <a:buChar char="•"/>
            </a:pPr>
            <a:r>
              <a:rPr lang="en-US" sz="4400" dirty="0"/>
              <a:t>A 3D printed case that resembles the symbol used in circuits</a:t>
            </a:r>
          </a:p>
          <a:p>
            <a:pPr marL="457200" indent="-457200" algn="l">
              <a:buFont typeface="Arial" panose="020B0604020202020204" pitchFamily="34" charset="0"/>
              <a:buChar char="•"/>
            </a:pPr>
            <a:r>
              <a:rPr lang="en-US" sz="4400" dirty="0"/>
              <a:t>Pins for Inputs and Sockets for Outputs</a:t>
            </a:r>
          </a:p>
          <a:p>
            <a:pPr marL="457200" indent="-457200" algn="l">
              <a:buFont typeface="Arial" panose="020B0604020202020204" pitchFamily="34" charset="0"/>
              <a:buChar char="•"/>
            </a:pPr>
            <a:r>
              <a:rPr lang="en-US" sz="4400" dirty="0"/>
              <a:t>2 Buttons that supply power to the PCB</a:t>
            </a:r>
          </a:p>
        </p:txBody>
      </p:sp>
      <p:sp>
        <p:nvSpPr>
          <p:cNvPr id="3" name="TextBox 2">
            <a:extLst>
              <a:ext uri="{FF2B5EF4-FFF2-40B4-BE49-F238E27FC236}">
                <a16:creationId xmlns:a16="http://schemas.microsoft.com/office/drawing/2014/main" id="{5C8CCA86-C14D-D99E-091E-239EE1882825}"/>
              </a:ext>
            </a:extLst>
          </p:cNvPr>
          <p:cNvSpPr txBox="1"/>
          <p:nvPr/>
        </p:nvSpPr>
        <p:spPr>
          <a:xfrm>
            <a:off x="41264943" y="29080361"/>
            <a:ext cx="2546136" cy="1323439"/>
          </a:xfrm>
          <a:prstGeom prst="rect">
            <a:avLst/>
          </a:prstGeom>
          <a:noFill/>
        </p:spPr>
        <p:txBody>
          <a:bodyPr wrap="square" rtlCol="0">
            <a:spAutoFit/>
          </a:bodyPr>
          <a:lstStyle/>
          <a:p>
            <a:r>
              <a:rPr lang="en-US" sz="4000" dirty="0"/>
              <a:t>	_____</a:t>
            </a:r>
          </a:p>
          <a:p>
            <a:r>
              <a:rPr lang="en-US" sz="4000" dirty="0"/>
              <a:t>Q = (A+B)</a:t>
            </a:r>
          </a:p>
        </p:txBody>
      </p:sp>
      <p:sp>
        <p:nvSpPr>
          <p:cNvPr id="5" name="Text Box 12">
            <a:extLst>
              <a:ext uri="{FF2B5EF4-FFF2-40B4-BE49-F238E27FC236}">
                <a16:creationId xmlns:a16="http://schemas.microsoft.com/office/drawing/2014/main" id="{DEFB8210-EC45-1BB7-3427-4CF4731405C2}"/>
              </a:ext>
            </a:extLst>
          </p:cNvPr>
          <p:cNvSpPr/>
          <p:nvPr/>
        </p:nvSpPr>
        <p:spPr>
          <a:xfrm>
            <a:off x="27546540" y="2835266"/>
            <a:ext cx="14934960" cy="1089807"/>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52280" algn="r">
              <a:lnSpc>
                <a:spcPct val="75000"/>
              </a:lnSpc>
              <a:spcBef>
                <a:spcPts val="1332"/>
              </a:spcBef>
            </a:pPr>
            <a:r>
              <a:rPr lang="en-US" sz="3600" b="0" strike="noStrike" spc="-1" dirty="0">
                <a:solidFill>
                  <a:schemeClr val="lt1"/>
                </a:solidFill>
                <a:latin typeface="Arial"/>
              </a:rPr>
              <a:t>May 1</a:t>
            </a:r>
            <a:r>
              <a:rPr lang="en-US" sz="3600" b="0" strike="noStrike" spc="-1" baseline="30000" dirty="0">
                <a:solidFill>
                  <a:schemeClr val="lt1"/>
                </a:solidFill>
                <a:latin typeface="Arial"/>
              </a:rPr>
              <a:t>st</a:t>
            </a:r>
            <a:r>
              <a:rPr lang="en-US" sz="3600" b="0" strike="noStrike" spc="-1" dirty="0">
                <a:solidFill>
                  <a:schemeClr val="lt1"/>
                </a:solidFill>
                <a:latin typeface="Arial"/>
              </a:rPr>
              <a:t> 2024</a:t>
            </a:r>
            <a:endParaRPr lang="en-US" sz="3600" spc="-1" dirty="0">
              <a:solidFill>
                <a:srgbClr val="000000"/>
              </a:solidFill>
              <a:latin typeface="Arial"/>
            </a:endParaRPr>
          </a:p>
          <a:p>
            <a:pPr marL="152280" algn="r">
              <a:lnSpc>
                <a:spcPct val="75000"/>
              </a:lnSpc>
              <a:spcBef>
                <a:spcPts val="1332"/>
              </a:spcBef>
            </a:pPr>
            <a:endParaRPr lang="en-US" sz="3600" b="0" strike="noStrike" spc="-1" dirty="0">
              <a:solidFill>
                <a:schemeClr val="lt1"/>
              </a:solidFill>
              <a:latin typeface="Arial"/>
            </a:endParaRPr>
          </a:p>
        </p:txBody>
      </p:sp>
      <p:sp>
        <p:nvSpPr>
          <p:cNvPr id="6" name="Text Box 13">
            <a:extLst>
              <a:ext uri="{FF2B5EF4-FFF2-40B4-BE49-F238E27FC236}">
                <a16:creationId xmlns:a16="http://schemas.microsoft.com/office/drawing/2014/main" id="{AA8FF867-987D-0371-DADC-D8DED93204F2}"/>
              </a:ext>
            </a:extLst>
          </p:cNvPr>
          <p:cNvSpPr/>
          <p:nvPr/>
        </p:nvSpPr>
        <p:spPr>
          <a:xfrm>
            <a:off x="-25109970" y="3659053"/>
            <a:ext cx="30344040" cy="829543"/>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2001"/>
              </a:spcBef>
            </a:pPr>
            <a:r>
              <a:rPr lang="en-US" sz="4800" b="0" strike="noStrike" spc="-1" dirty="0">
                <a:solidFill>
                  <a:srgbClr val="52472B"/>
                </a:solidFill>
                <a:latin typeface="Arial"/>
              </a:rPr>
              <a:t>Jonathan Hess</a:t>
            </a:r>
            <a:endParaRPr lang="en-US" sz="4800" b="0" strike="noStrike" spc="-1" dirty="0">
              <a:solidFill>
                <a:srgbClr val="000000"/>
              </a:solidFill>
              <a:latin typeface="Arial"/>
            </a:endParaRPr>
          </a:p>
        </p:txBody>
      </p:sp>
      <p:sp>
        <p:nvSpPr>
          <p:cNvPr id="7" name="Text Box 16">
            <a:extLst>
              <a:ext uri="{FF2B5EF4-FFF2-40B4-BE49-F238E27FC236}">
                <a16:creationId xmlns:a16="http://schemas.microsoft.com/office/drawing/2014/main" id="{C7FAEB05-CE2F-A523-3860-951C9FBA5BD3}"/>
              </a:ext>
            </a:extLst>
          </p:cNvPr>
          <p:cNvSpPr/>
          <p:nvPr/>
        </p:nvSpPr>
        <p:spPr>
          <a:xfrm>
            <a:off x="-167261" y="5334000"/>
            <a:ext cx="23001890" cy="110654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6600" b="1" strike="noStrike" spc="-1" dirty="0">
                <a:solidFill>
                  <a:schemeClr val="dk1"/>
                </a:solidFill>
                <a:latin typeface="Arial"/>
              </a:rPr>
              <a:t>Digital Logic Lab Tool</a:t>
            </a:r>
            <a:r>
              <a:rPr lang="en-US" sz="5330" b="1" strike="noStrike" spc="-1" dirty="0">
                <a:solidFill>
                  <a:schemeClr val="dk1"/>
                </a:solidFill>
                <a:latin typeface="Arial"/>
              </a:rPr>
              <a:t>: </a:t>
            </a:r>
            <a:r>
              <a:rPr lang="en-US" sz="4800" b="1" strike="noStrike" spc="-1" dirty="0">
                <a:solidFill>
                  <a:schemeClr val="dk1"/>
                </a:solidFill>
                <a:latin typeface="Arial"/>
              </a:rPr>
              <a:t>Hands on Learning in Computer Engineering</a:t>
            </a:r>
            <a:endParaRPr lang="en-US" sz="4800" b="0" strike="noStrike" spc="-1" dirty="0">
              <a:solidFill>
                <a:srgbClr val="000000"/>
              </a:solidFill>
              <a:latin typeface="Arial"/>
            </a:endParaRPr>
          </a:p>
        </p:txBody>
      </p:sp>
      <p:sp>
        <p:nvSpPr>
          <p:cNvPr id="8" name="Text Box 18">
            <a:extLst>
              <a:ext uri="{FF2B5EF4-FFF2-40B4-BE49-F238E27FC236}">
                <a16:creationId xmlns:a16="http://schemas.microsoft.com/office/drawing/2014/main" id="{7181B4D7-8E19-7D65-1766-99876EB282B2}"/>
              </a:ext>
            </a:extLst>
          </p:cNvPr>
          <p:cNvSpPr/>
          <p:nvPr/>
        </p:nvSpPr>
        <p:spPr>
          <a:xfrm>
            <a:off x="18007101" y="21082985"/>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Gate PCB</a:t>
            </a:r>
            <a:endParaRPr lang="en-US" sz="2660" b="0" strike="noStrike" spc="-1" dirty="0">
              <a:solidFill>
                <a:srgbClr val="000000"/>
              </a:solidFill>
              <a:latin typeface="Arial"/>
            </a:endParaRPr>
          </a:p>
        </p:txBody>
      </p:sp>
      <p:pic>
        <p:nvPicPr>
          <p:cNvPr id="9" name="Picture 8" descr="A computer screen shot of a circuit board&#10;&#10;Description automatically generated">
            <a:extLst>
              <a:ext uri="{FF2B5EF4-FFF2-40B4-BE49-F238E27FC236}">
                <a16:creationId xmlns:a16="http://schemas.microsoft.com/office/drawing/2014/main" id="{30CB5DC8-6311-7FA9-CFD7-36A6D08A3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7960" y="18132836"/>
            <a:ext cx="5684440" cy="2993434"/>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1847ABA8-D08C-95D4-7990-025867D17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6588" y="17243930"/>
            <a:ext cx="5561083" cy="3089008"/>
          </a:xfrm>
          <a:prstGeom prst="rect">
            <a:avLst/>
          </a:prstGeom>
        </p:spPr>
      </p:pic>
      <p:sp>
        <p:nvSpPr>
          <p:cNvPr id="11" name="TextBox 10">
            <a:extLst>
              <a:ext uri="{FF2B5EF4-FFF2-40B4-BE49-F238E27FC236}">
                <a16:creationId xmlns:a16="http://schemas.microsoft.com/office/drawing/2014/main" id="{DE87320B-7478-1EFF-F926-A04CA7FFAF81}"/>
              </a:ext>
            </a:extLst>
          </p:cNvPr>
          <p:cNvSpPr txBox="1"/>
          <p:nvPr/>
        </p:nvSpPr>
        <p:spPr>
          <a:xfrm>
            <a:off x="38687076" y="24720468"/>
            <a:ext cx="4127620" cy="707886"/>
          </a:xfrm>
          <a:prstGeom prst="rect">
            <a:avLst/>
          </a:prstGeom>
          <a:noFill/>
        </p:spPr>
        <p:txBody>
          <a:bodyPr wrap="square" rtlCol="0">
            <a:spAutoFit/>
          </a:bodyPr>
          <a:lstStyle/>
          <a:p>
            <a:r>
              <a:rPr lang="en-US" sz="4000" dirty="0"/>
              <a:t>Half Adder Circuit</a:t>
            </a:r>
          </a:p>
        </p:txBody>
      </p:sp>
      <p:pic>
        <p:nvPicPr>
          <p:cNvPr id="12" name="Picture 2">
            <a:extLst>
              <a:ext uri="{FF2B5EF4-FFF2-40B4-BE49-F238E27FC236}">
                <a16:creationId xmlns:a16="http://schemas.microsoft.com/office/drawing/2014/main" id="{5B01A6AC-963F-3EEC-2A72-7A95663517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969" b="20115"/>
          <a:stretch/>
        </p:blipFill>
        <p:spPr bwMode="auto">
          <a:xfrm>
            <a:off x="37788186" y="10357644"/>
            <a:ext cx="5751638" cy="55918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A07DF47-01E5-5CBB-FFCE-D9C1DD4C49F7}"/>
              </a:ext>
            </a:extLst>
          </p:cNvPr>
          <p:cNvSpPr txBox="1"/>
          <p:nvPr/>
        </p:nvSpPr>
        <p:spPr>
          <a:xfrm>
            <a:off x="34741129" y="5549670"/>
            <a:ext cx="9226271" cy="646331"/>
          </a:xfrm>
          <a:prstGeom prst="rect">
            <a:avLst/>
          </a:prstGeom>
          <a:noFill/>
        </p:spPr>
        <p:txBody>
          <a:bodyPr wrap="square">
            <a:spAutoFit/>
          </a:bodyPr>
          <a:lstStyle/>
          <a:p>
            <a:pPr algn="l"/>
            <a:r>
              <a:rPr lang="en-US" sz="3600" dirty="0"/>
              <a:t>https://github.com/Jetsama/DigitalLogicProject</a:t>
            </a:r>
          </a:p>
        </p:txBody>
      </p:sp>
      <p:pic>
        <p:nvPicPr>
          <p:cNvPr id="15" name="Picture 14">
            <a:extLst>
              <a:ext uri="{FF2B5EF4-FFF2-40B4-BE49-F238E27FC236}">
                <a16:creationId xmlns:a16="http://schemas.microsoft.com/office/drawing/2014/main" id="{D00A8E20-D795-2D62-0134-4E85AF0E8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00703" y="21623725"/>
            <a:ext cx="5770342" cy="2980886"/>
          </a:xfrm>
          <a:prstGeom prst="rect">
            <a:avLst/>
          </a:prstGeom>
        </p:spPr>
      </p:pic>
      <p:sp>
        <p:nvSpPr>
          <p:cNvPr id="16" name="TextBox 15">
            <a:extLst>
              <a:ext uri="{FF2B5EF4-FFF2-40B4-BE49-F238E27FC236}">
                <a16:creationId xmlns:a16="http://schemas.microsoft.com/office/drawing/2014/main" id="{73D975D7-AEC0-C731-EEAD-04146888CE0F}"/>
              </a:ext>
            </a:extLst>
          </p:cNvPr>
          <p:cNvSpPr txBox="1"/>
          <p:nvPr/>
        </p:nvSpPr>
        <p:spPr>
          <a:xfrm>
            <a:off x="15256331" y="6804146"/>
            <a:ext cx="16075381" cy="5663089"/>
          </a:xfrm>
          <a:prstGeom prst="rect">
            <a:avLst/>
          </a:prstGeom>
          <a:noFill/>
        </p:spPr>
        <p:txBody>
          <a:bodyPr wrap="square" rtlCol="0">
            <a:spAutoFit/>
          </a:bodyPr>
          <a:lstStyle/>
          <a:p>
            <a:pPr algn="l"/>
            <a:r>
              <a:rPr lang="en-US" sz="5400" dirty="0"/>
              <a:t>Background:</a:t>
            </a:r>
          </a:p>
          <a:p>
            <a:pPr marL="571500" indent="-571500" algn="l">
              <a:buFont typeface="Arial" panose="020B0604020202020204" pitchFamily="34" charset="0"/>
              <a:buChar char="•"/>
            </a:pPr>
            <a:r>
              <a:rPr lang="en-US" sz="4400" dirty="0"/>
              <a:t>Digital logic is the basis for all computer and digital systems</a:t>
            </a:r>
          </a:p>
          <a:p>
            <a:pPr marL="571500" indent="-571500" algn="l">
              <a:buFont typeface="Arial" panose="020B0604020202020204" pitchFamily="34" charset="0"/>
              <a:buChar char="•"/>
            </a:pPr>
            <a:r>
              <a:rPr lang="en-US" sz="4400" dirty="0"/>
              <a:t>Digital logic and the math that surrounds it could be understood by students in middle/high school</a:t>
            </a:r>
          </a:p>
          <a:p>
            <a:pPr marL="571500" indent="-571500" algn="l">
              <a:buFont typeface="Arial" panose="020B0604020202020204" pitchFamily="34" charset="0"/>
              <a:buChar char="•"/>
            </a:pPr>
            <a:r>
              <a:rPr lang="en-US" sz="4400" dirty="0"/>
              <a:t>Digital logic builds upon itself to create complexity by combing simple gates in more interesting ways</a:t>
            </a:r>
          </a:p>
          <a:p>
            <a:pPr marL="571500" indent="-571500" algn="l">
              <a:buFont typeface="Arial" panose="020B0604020202020204" pitchFamily="34" charset="0"/>
              <a:buChar char="•"/>
            </a:pPr>
            <a:r>
              <a:rPr lang="en-US" sz="4400" dirty="0"/>
              <a:t>Previous physical examples require power and wire management</a:t>
            </a:r>
          </a:p>
          <a:p>
            <a:pPr marL="571500" indent="-571500" algn="l">
              <a:buFont typeface="Arial" panose="020B0604020202020204" pitchFamily="34" charset="0"/>
              <a:buChar char="•"/>
            </a:pPr>
            <a:endParaRPr lang="en-US" sz="4400" dirty="0"/>
          </a:p>
        </p:txBody>
      </p:sp>
      <p:graphicFrame>
        <p:nvGraphicFramePr>
          <p:cNvPr id="17" name="Table 16">
            <a:extLst>
              <a:ext uri="{FF2B5EF4-FFF2-40B4-BE49-F238E27FC236}">
                <a16:creationId xmlns:a16="http://schemas.microsoft.com/office/drawing/2014/main" id="{FD913F46-7EEB-7BE7-2E54-A8A1B671710D}"/>
              </a:ext>
            </a:extLst>
          </p:cNvPr>
          <p:cNvGraphicFramePr>
            <a:graphicFrameLocks noGrp="1"/>
          </p:cNvGraphicFramePr>
          <p:nvPr>
            <p:extLst>
              <p:ext uri="{D42A27DB-BD31-4B8C-83A1-F6EECF244321}">
                <p14:modId xmlns:p14="http://schemas.microsoft.com/office/powerpoint/2010/main" val="225115281"/>
              </p:ext>
            </p:extLst>
          </p:nvPr>
        </p:nvGraphicFramePr>
        <p:xfrm>
          <a:off x="38658773" y="21661882"/>
          <a:ext cx="4562376" cy="2650190"/>
        </p:xfrm>
        <a:graphic>
          <a:graphicData uri="http://schemas.openxmlformats.org/drawingml/2006/table">
            <a:tbl>
              <a:tblPr firstRow="1" bandRow="1">
                <a:tableStyleId>{5C22544A-7EE6-4342-B048-85BDC9FD1C3A}</a:tableStyleId>
              </a:tblPr>
              <a:tblGrid>
                <a:gridCol w="1140594">
                  <a:extLst>
                    <a:ext uri="{9D8B030D-6E8A-4147-A177-3AD203B41FA5}">
                      <a16:colId xmlns:a16="http://schemas.microsoft.com/office/drawing/2014/main" val="756498767"/>
                    </a:ext>
                  </a:extLst>
                </a:gridCol>
                <a:gridCol w="1140594">
                  <a:extLst>
                    <a:ext uri="{9D8B030D-6E8A-4147-A177-3AD203B41FA5}">
                      <a16:colId xmlns:a16="http://schemas.microsoft.com/office/drawing/2014/main" val="2916691008"/>
                    </a:ext>
                  </a:extLst>
                </a:gridCol>
                <a:gridCol w="1140594">
                  <a:extLst>
                    <a:ext uri="{9D8B030D-6E8A-4147-A177-3AD203B41FA5}">
                      <a16:colId xmlns:a16="http://schemas.microsoft.com/office/drawing/2014/main" val="2647061605"/>
                    </a:ext>
                  </a:extLst>
                </a:gridCol>
                <a:gridCol w="1140594">
                  <a:extLst>
                    <a:ext uri="{9D8B030D-6E8A-4147-A177-3AD203B41FA5}">
                      <a16:colId xmlns:a16="http://schemas.microsoft.com/office/drawing/2014/main" val="2110603207"/>
                    </a:ext>
                  </a:extLst>
                </a:gridCol>
              </a:tblGrid>
              <a:tr h="531093">
                <a:tc>
                  <a:txBody>
                    <a:bodyPr/>
                    <a:lstStyle/>
                    <a:p>
                      <a:pPr algn="ctr"/>
                      <a:r>
                        <a:rPr lang="en-US" sz="2900" dirty="0"/>
                        <a:t>A</a:t>
                      </a:r>
                    </a:p>
                  </a:txBody>
                  <a:tcPr marL="83856" marR="83856" marT="41929" marB="41929">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2900" dirty="0"/>
                        <a:t>B</a:t>
                      </a:r>
                    </a:p>
                  </a:txBody>
                  <a:tcPr marL="83856" marR="83856" marT="41929" marB="41929">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2900" dirty="0"/>
                        <a:t>C</a:t>
                      </a:r>
                    </a:p>
                  </a:txBody>
                  <a:tcPr marL="83856" marR="83856" marT="41929" marB="41929">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algn="ctr"/>
                      <a:r>
                        <a:rPr lang="en-US" sz="2900" dirty="0"/>
                        <a:t>S</a:t>
                      </a:r>
                    </a:p>
                  </a:txBody>
                  <a:tcPr marL="83856" marR="83856" marT="41929" marB="41929">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81225501"/>
                  </a:ext>
                </a:extLst>
              </a:tr>
              <a:tr h="337583">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tcPr>
                </a:tc>
                <a:tc>
                  <a:txBody>
                    <a:bodyPr/>
                    <a:lstStyle/>
                    <a:p>
                      <a:pPr algn="ctr"/>
                      <a:r>
                        <a:rPr lang="en-US" sz="2900" dirty="0"/>
                        <a:t>0</a:t>
                      </a:r>
                    </a:p>
                  </a:txBody>
                  <a:tcPr marL="83856" marR="83856" marT="41929" marB="41929">
                    <a:lnR w="38100" cap="flat" cmpd="sng" algn="ctr">
                      <a:solidFill>
                        <a:schemeClr val="tx1"/>
                      </a:solidFill>
                      <a:prstDash val="solid"/>
                      <a:round/>
                      <a:headEnd type="none" w="med" len="med"/>
                      <a:tailEnd type="none" w="med" len="med"/>
                    </a:lnR>
                  </a:tcPr>
                </a:tc>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2900" dirty="0"/>
                        <a:t>0</a:t>
                      </a:r>
                    </a:p>
                  </a:txBody>
                  <a:tcPr marL="83856" marR="83856" marT="41929" marB="41929">
                    <a:lnL w="12700" cmpd="sng">
                      <a:noFill/>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7621236"/>
                  </a:ext>
                </a:extLst>
              </a:tr>
              <a:tr h="531093">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tcPr>
                </a:tc>
                <a:tc>
                  <a:txBody>
                    <a:bodyPr/>
                    <a:lstStyle/>
                    <a:p>
                      <a:pPr algn="ctr"/>
                      <a:r>
                        <a:rPr lang="en-US" sz="2900" dirty="0"/>
                        <a:t>1</a:t>
                      </a:r>
                    </a:p>
                  </a:txBody>
                  <a:tcPr marL="83856" marR="83856" marT="41929" marB="41929">
                    <a:lnR w="38100" cap="flat" cmpd="sng" algn="ctr">
                      <a:solidFill>
                        <a:schemeClr val="tx1"/>
                      </a:solidFill>
                      <a:prstDash val="solid"/>
                      <a:round/>
                      <a:headEnd type="none" w="med" len="med"/>
                      <a:tailEnd type="none" w="med" len="med"/>
                    </a:lnR>
                  </a:tcPr>
                </a:tc>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900" dirty="0"/>
                        <a:t>1</a:t>
                      </a:r>
                    </a:p>
                  </a:txBody>
                  <a:tcPr marL="83856" marR="83856" marT="41929" marB="41929">
                    <a:lnL w="12700" cmpd="sng">
                      <a:noFill/>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8239259"/>
                  </a:ext>
                </a:extLst>
              </a:tr>
              <a:tr h="531093">
                <a:tc>
                  <a:txBody>
                    <a:bodyPr/>
                    <a:lstStyle/>
                    <a:p>
                      <a:pPr algn="ctr"/>
                      <a:r>
                        <a:rPr lang="en-US" sz="2900" dirty="0"/>
                        <a:t>1</a:t>
                      </a:r>
                    </a:p>
                  </a:txBody>
                  <a:tcPr marL="83856" marR="83856" marT="41929" marB="41929">
                    <a:lnL w="38100" cap="flat" cmpd="sng" algn="ctr">
                      <a:solidFill>
                        <a:schemeClr val="tx1"/>
                      </a:solidFill>
                      <a:prstDash val="solid"/>
                      <a:round/>
                      <a:headEnd type="none" w="med" len="med"/>
                      <a:tailEnd type="none" w="med" len="med"/>
                    </a:lnL>
                  </a:tcPr>
                </a:tc>
                <a:tc>
                  <a:txBody>
                    <a:bodyPr/>
                    <a:lstStyle/>
                    <a:p>
                      <a:pPr algn="ctr"/>
                      <a:r>
                        <a:rPr lang="en-US" sz="2900" dirty="0"/>
                        <a:t>0</a:t>
                      </a:r>
                    </a:p>
                  </a:txBody>
                  <a:tcPr marL="83856" marR="83856" marT="41929" marB="41929">
                    <a:lnR w="38100" cap="flat" cmpd="sng" algn="ctr">
                      <a:solidFill>
                        <a:schemeClr val="tx1"/>
                      </a:solidFill>
                      <a:prstDash val="solid"/>
                      <a:round/>
                      <a:headEnd type="none" w="med" len="med"/>
                      <a:tailEnd type="none" w="med" len="med"/>
                    </a:lnR>
                  </a:tcPr>
                </a:tc>
                <a:tc>
                  <a:txBody>
                    <a:bodyPr/>
                    <a:lstStyle/>
                    <a:p>
                      <a:pPr algn="ctr"/>
                      <a:r>
                        <a:rPr lang="en-US" sz="2900" dirty="0"/>
                        <a:t>0</a:t>
                      </a:r>
                    </a:p>
                  </a:txBody>
                  <a:tcPr marL="83856" marR="83856" marT="41929" marB="41929">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900" dirty="0"/>
                        <a:t>1</a:t>
                      </a:r>
                    </a:p>
                  </a:txBody>
                  <a:tcPr marL="83856" marR="83856" marT="41929" marB="41929">
                    <a:lnL w="12700" cmpd="sng">
                      <a:noFill/>
                    </a:lnL>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2389732"/>
                  </a:ext>
                </a:extLst>
              </a:tr>
              <a:tr h="531093">
                <a:tc>
                  <a:txBody>
                    <a:bodyPr/>
                    <a:lstStyle/>
                    <a:p>
                      <a:pPr algn="ctr"/>
                      <a:r>
                        <a:rPr lang="en-US" sz="2900" dirty="0"/>
                        <a:t>1</a:t>
                      </a:r>
                    </a:p>
                  </a:txBody>
                  <a:tcPr marL="83856" marR="83856" marT="41929" marB="41929">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2900" dirty="0"/>
                        <a:t>1</a:t>
                      </a:r>
                    </a:p>
                  </a:txBody>
                  <a:tcPr marL="83856" marR="83856" marT="41929" marB="41929">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2900" dirty="0"/>
                        <a:t>1</a:t>
                      </a:r>
                    </a:p>
                  </a:txBody>
                  <a:tcPr marL="83856" marR="83856" marT="41929" marB="41929">
                    <a:lnL w="38100" cap="flat" cmpd="sng" algn="ctr">
                      <a:solidFill>
                        <a:schemeClr val="tx1"/>
                      </a:solidFill>
                      <a:prstDash val="solid"/>
                      <a:round/>
                      <a:headEnd type="none" w="med" len="med"/>
                      <a:tailEnd type="none" w="med" len="med"/>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900" dirty="0"/>
                        <a:t>0</a:t>
                      </a:r>
                    </a:p>
                  </a:txBody>
                  <a:tcPr marL="83856" marR="83856" marT="41929" marB="41929">
                    <a:lnL w="12700" cmpd="sng">
                      <a:noFill/>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438647"/>
                  </a:ext>
                </a:extLst>
              </a:tr>
            </a:tbl>
          </a:graphicData>
        </a:graphic>
      </p:graphicFrame>
      <p:sp>
        <p:nvSpPr>
          <p:cNvPr id="18" name="TextBox 17">
            <a:extLst>
              <a:ext uri="{FF2B5EF4-FFF2-40B4-BE49-F238E27FC236}">
                <a16:creationId xmlns:a16="http://schemas.microsoft.com/office/drawing/2014/main" id="{7D2CBEAB-BB5D-6274-FB41-C84A7AB4BDD2}"/>
              </a:ext>
            </a:extLst>
          </p:cNvPr>
          <p:cNvSpPr txBox="1"/>
          <p:nvPr/>
        </p:nvSpPr>
        <p:spPr>
          <a:xfrm>
            <a:off x="39139030" y="20392623"/>
            <a:ext cx="2546136" cy="1200329"/>
          </a:xfrm>
          <a:prstGeom prst="rect">
            <a:avLst/>
          </a:prstGeom>
          <a:noFill/>
        </p:spPr>
        <p:txBody>
          <a:bodyPr wrap="square" rtlCol="0">
            <a:spAutoFit/>
          </a:bodyPr>
          <a:lstStyle/>
          <a:p>
            <a:r>
              <a:rPr lang="en-US" sz="3600" dirty="0"/>
              <a:t>C = A * B</a:t>
            </a:r>
          </a:p>
          <a:p>
            <a:r>
              <a:rPr lang="en-US" sz="3600" dirty="0"/>
              <a:t>S = A⊕B</a:t>
            </a:r>
          </a:p>
        </p:txBody>
      </p:sp>
      <p:sp>
        <p:nvSpPr>
          <p:cNvPr id="19" name="TextBox 18">
            <a:extLst>
              <a:ext uri="{FF2B5EF4-FFF2-40B4-BE49-F238E27FC236}">
                <a16:creationId xmlns:a16="http://schemas.microsoft.com/office/drawing/2014/main" id="{9CD8B7B0-797C-512F-FC98-8A08BC0A56C8}"/>
              </a:ext>
            </a:extLst>
          </p:cNvPr>
          <p:cNvSpPr txBox="1"/>
          <p:nvPr/>
        </p:nvSpPr>
        <p:spPr>
          <a:xfrm>
            <a:off x="15217828" y="12187418"/>
            <a:ext cx="15187185" cy="4985980"/>
          </a:xfrm>
          <a:prstGeom prst="rect">
            <a:avLst/>
          </a:prstGeom>
          <a:noFill/>
        </p:spPr>
        <p:txBody>
          <a:bodyPr wrap="square" rtlCol="0">
            <a:spAutoFit/>
          </a:bodyPr>
          <a:lstStyle/>
          <a:p>
            <a:pPr algn="l"/>
            <a:r>
              <a:rPr lang="en-US" sz="5400" dirty="0"/>
              <a:t>Goals for Project</a:t>
            </a:r>
          </a:p>
          <a:p>
            <a:pPr marL="457200" indent="-457200" algn="l">
              <a:buFont typeface="Arial" panose="020B0604020202020204" pitchFamily="34" charset="0"/>
              <a:buChar char="•"/>
            </a:pPr>
            <a:r>
              <a:rPr lang="en-US" sz="4400" dirty="0"/>
              <a:t>Use only open-source tools such as </a:t>
            </a:r>
            <a:r>
              <a:rPr lang="en-US" sz="4400" dirty="0" err="1"/>
              <a:t>KiCad</a:t>
            </a:r>
            <a:r>
              <a:rPr lang="en-US" sz="4400" dirty="0"/>
              <a:t> to allow teachers/students to edit the design in the future.</a:t>
            </a:r>
          </a:p>
          <a:p>
            <a:pPr marL="457200" indent="-457200" algn="l">
              <a:buFont typeface="Arial" panose="020B0604020202020204" pitchFamily="34" charset="0"/>
              <a:buChar char="•"/>
            </a:pPr>
            <a:r>
              <a:rPr lang="en-US" sz="4400" dirty="0"/>
              <a:t>Reduce costs to maximize the number of gates per kit. </a:t>
            </a:r>
          </a:p>
          <a:p>
            <a:pPr marL="457200" indent="-457200" algn="l">
              <a:buFont typeface="Arial" panose="020B0604020202020204" pitchFamily="34" charset="0"/>
              <a:buChar char="•"/>
            </a:pPr>
            <a:r>
              <a:rPr lang="en-US" sz="4400" dirty="0"/>
              <a:t>Make source code, PCBs, and BOM available for anyone to create, edit, or manufacture themselves.</a:t>
            </a:r>
          </a:p>
          <a:p>
            <a:pPr marL="457200" indent="-457200" algn="l">
              <a:buFont typeface="Arial" panose="020B0604020202020204" pitchFamily="34" charset="0"/>
              <a:buChar char="•"/>
            </a:pPr>
            <a:r>
              <a:rPr lang="en-US" sz="4400" dirty="0"/>
              <a:t>Create a booklet that teaches using puzzles and fun challenges.</a:t>
            </a:r>
          </a:p>
        </p:txBody>
      </p:sp>
      <p:sp>
        <p:nvSpPr>
          <p:cNvPr id="20" name="TextBox 19">
            <a:extLst>
              <a:ext uri="{FF2B5EF4-FFF2-40B4-BE49-F238E27FC236}">
                <a16:creationId xmlns:a16="http://schemas.microsoft.com/office/drawing/2014/main" id="{86F875DC-43BE-FBA9-1AC2-7A5A532C6914}"/>
              </a:ext>
            </a:extLst>
          </p:cNvPr>
          <p:cNvSpPr txBox="1"/>
          <p:nvPr/>
        </p:nvSpPr>
        <p:spPr>
          <a:xfrm>
            <a:off x="783239" y="12000220"/>
            <a:ext cx="12791624" cy="7017306"/>
          </a:xfrm>
          <a:prstGeom prst="rect">
            <a:avLst/>
          </a:prstGeom>
          <a:noFill/>
        </p:spPr>
        <p:txBody>
          <a:bodyPr wrap="square" rtlCol="0">
            <a:spAutoFit/>
          </a:bodyPr>
          <a:lstStyle/>
          <a:p>
            <a:pPr algn="l"/>
            <a:r>
              <a:rPr lang="en-US" sz="5400" dirty="0"/>
              <a:t>Design:</a:t>
            </a:r>
          </a:p>
          <a:p>
            <a:pPr marL="457200" indent="-457200" algn="l">
              <a:buFont typeface="Arial" panose="020B0604020202020204" pitchFamily="34" charset="0"/>
              <a:buChar char="•"/>
            </a:pPr>
            <a:r>
              <a:rPr lang="en-US" sz="4400" dirty="0"/>
              <a:t>The logic gate’s design needed to be small enough to allow for complex circuits but big enough to be handled easily.</a:t>
            </a:r>
          </a:p>
          <a:p>
            <a:pPr marL="457200" indent="-457200" algn="l">
              <a:buFont typeface="Arial" panose="020B0604020202020204" pitchFamily="34" charset="0"/>
              <a:buChar char="•"/>
            </a:pPr>
            <a:r>
              <a:rPr lang="en-US" sz="4400" dirty="0"/>
              <a:t>There is 10 logic gates of each type to allow for building of larger circuits.</a:t>
            </a:r>
          </a:p>
          <a:p>
            <a:pPr marL="457200" indent="-457200" algn="l">
              <a:buFont typeface="Arial" panose="020B0604020202020204" pitchFamily="34" charset="0"/>
              <a:buChar char="•"/>
            </a:pPr>
            <a:r>
              <a:rPr lang="en-US" sz="4400" dirty="0"/>
              <a:t>The board is expandable both to save on cost and for scalability.</a:t>
            </a:r>
          </a:p>
          <a:p>
            <a:pPr marL="457200" indent="-457200" algn="l">
              <a:buFont typeface="Arial" panose="020B0604020202020204" pitchFamily="34" charset="0"/>
              <a:buChar char="•"/>
            </a:pPr>
            <a:r>
              <a:rPr lang="en-US" sz="4400" dirty="0"/>
              <a:t>One PCB is used for all the basic logic gates by swapping the logic IC. </a:t>
            </a:r>
          </a:p>
        </p:txBody>
      </p:sp>
      <p:pic>
        <p:nvPicPr>
          <p:cNvPr id="21" name="Picture 10">
            <a:extLst>
              <a:ext uri="{FF2B5EF4-FFF2-40B4-BE49-F238E27FC236}">
                <a16:creationId xmlns:a16="http://schemas.microsoft.com/office/drawing/2014/main" id="{8146F7AB-EF82-40BB-1ECF-7B9A88512EE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04776" y="21475383"/>
            <a:ext cx="3824590" cy="28366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3">
            <a:extLst>
              <a:ext uri="{FF2B5EF4-FFF2-40B4-BE49-F238E27FC236}">
                <a16:creationId xmlns:a16="http://schemas.microsoft.com/office/drawing/2014/main" id="{A4438639-62D3-5BEA-FC99-2E02F51AD489}"/>
              </a:ext>
            </a:extLst>
          </p:cNvPr>
          <p:cNvSpPr/>
          <p:nvPr/>
        </p:nvSpPr>
        <p:spPr>
          <a:xfrm>
            <a:off x="35071567" y="3810000"/>
            <a:ext cx="8254086" cy="70643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2001"/>
              </a:spcBef>
            </a:pPr>
            <a:r>
              <a:rPr lang="en-US" sz="4000" b="0" strike="noStrike" spc="-1" dirty="0">
                <a:solidFill>
                  <a:srgbClr val="52472B"/>
                </a:solidFill>
                <a:latin typeface="Arial"/>
              </a:rPr>
              <a:t>Advised by Alexander Stoytchev </a:t>
            </a:r>
            <a:endParaRPr lang="en-US" sz="4000" b="0" strike="noStrike" spc="-1" dirty="0">
              <a:solidFill>
                <a:srgbClr val="000000"/>
              </a:solidFill>
              <a:latin typeface="Arial"/>
            </a:endParaRPr>
          </a:p>
        </p:txBody>
      </p:sp>
      <p:sp>
        <p:nvSpPr>
          <p:cNvPr id="24" name="TextBox 23">
            <a:extLst>
              <a:ext uri="{FF2B5EF4-FFF2-40B4-BE49-F238E27FC236}">
                <a16:creationId xmlns:a16="http://schemas.microsoft.com/office/drawing/2014/main" id="{E04111BC-5219-24A5-0239-D2F0BC4E8863}"/>
              </a:ext>
            </a:extLst>
          </p:cNvPr>
          <p:cNvSpPr txBox="1"/>
          <p:nvPr/>
        </p:nvSpPr>
        <p:spPr>
          <a:xfrm>
            <a:off x="0" y="24854588"/>
            <a:ext cx="7396007" cy="830997"/>
          </a:xfrm>
          <a:prstGeom prst="rect">
            <a:avLst/>
          </a:prstGeom>
          <a:noFill/>
        </p:spPr>
        <p:txBody>
          <a:bodyPr wrap="square" rtlCol="0">
            <a:spAutoFit/>
          </a:bodyPr>
          <a:lstStyle/>
          <a:p>
            <a:r>
              <a:rPr lang="en-US" sz="4800" dirty="0"/>
              <a:t>Final Logic Gates Design:</a:t>
            </a:r>
          </a:p>
        </p:txBody>
      </p:sp>
      <p:pic>
        <p:nvPicPr>
          <p:cNvPr id="25" name="Picture 24" descr="A red and grey object&#10;&#10;Description automatically generated">
            <a:extLst>
              <a:ext uri="{FF2B5EF4-FFF2-40B4-BE49-F238E27FC236}">
                <a16:creationId xmlns:a16="http://schemas.microsoft.com/office/drawing/2014/main" id="{8505F941-D402-3412-4744-03D26CB8E1F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504" r="18504"/>
          <a:stretch/>
        </p:blipFill>
        <p:spPr>
          <a:xfrm>
            <a:off x="471817" y="26782048"/>
            <a:ext cx="3542429" cy="2656822"/>
          </a:xfrm>
          <a:prstGeom prst="rect">
            <a:avLst/>
          </a:prstGeom>
        </p:spPr>
      </p:pic>
      <p:pic>
        <p:nvPicPr>
          <p:cNvPr id="26" name="Picture 25">
            <a:extLst>
              <a:ext uri="{FF2B5EF4-FFF2-40B4-BE49-F238E27FC236}">
                <a16:creationId xmlns:a16="http://schemas.microsoft.com/office/drawing/2014/main" id="{E2594EE8-2AC2-36C5-C4E0-013340786001}"/>
              </a:ext>
            </a:extLst>
          </p:cNvPr>
          <p:cNvPicPr>
            <a:picLocks noChangeAspect="1"/>
          </p:cNvPicPr>
          <p:nvPr/>
        </p:nvPicPr>
        <p:blipFill>
          <a:blip r:embed="rId9"/>
          <a:stretch>
            <a:fillRect/>
          </a:stretch>
        </p:blipFill>
        <p:spPr>
          <a:xfrm>
            <a:off x="23653083" y="17913050"/>
            <a:ext cx="7284119" cy="6787721"/>
          </a:xfrm>
          <a:prstGeom prst="rect">
            <a:avLst/>
          </a:prstGeom>
        </p:spPr>
      </p:pic>
      <p:pic>
        <p:nvPicPr>
          <p:cNvPr id="27" name="Picture 26">
            <a:extLst>
              <a:ext uri="{FF2B5EF4-FFF2-40B4-BE49-F238E27FC236}">
                <a16:creationId xmlns:a16="http://schemas.microsoft.com/office/drawing/2014/main" id="{204097BF-1D8B-ABE5-2148-78320779EBF1}"/>
              </a:ext>
            </a:extLst>
          </p:cNvPr>
          <p:cNvPicPr>
            <a:picLocks noChangeAspect="1"/>
          </p:cNvPicPr>
          <p:nvPr/>
        </p:nvPicPr>
        <p:blipFill>
          <a:blip r:embed="rId10"/>
          <a:stretch>
            <a:fillRect/>
          </a:stretch>
        </p:blipFill>
        <p:spPr>
          <a:xfrm>
            <a:off x="31888635" y="16873411"/>
            <a:ext cx="5561083" cy="2980886"/>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2CF0C105-9336-5E37-2AC5-417516AF5D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1409" y="29602679"/>
            <a:ext cx="3363244" cy="1401352"/>
          </a:xfrm>
          <a:prstGeom prst="rect">
            <a:avLst/>
          </a:prstGeom>
        </p:spPr>
      </p:pic>
      <p:graphicFrame>
        <p:nvGraphicFramePr>
          <p:cNvPr id="29" name="Table 28">
            <a:extLst>
              <a:ext uri="{FF2B5EF4-FFF2-40B4-BE49-F238E27FC236}">
                <a16:creationId xmlns:a16="http://schemas.microsoft.com/office/drawing/2014/main" id="{CBC1DAC6-FDA4-522F-4220-AD6F496C5BAA}"/>
              </a:ext>
            </a:extLst>
          </p:cNvPr>
          <p:cNvGraphicFramePr>
            <a:graphicFrameLocks noGrp="1"/>
          </p:cNvGraphicFramePr>
          <p:nvPr>
            <p:extLst>
              <p:ext uri="{D42A27DB-BD31-4B8C-83A1-F6EECF244321}">
                <p14:modId xmlns:p14="http://schemas.microsoft.com/office/powerpoint/2010/main" val="2563794358"/>
              </p:ext>
            </p:extLst>
          </p:nvPr>
        </p:nvGraphicFramePr>
        <p:xfrm>
          <a:off x="4214265" y="26738050"/>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30" name="TextBox 29">
            <a:extLst>
              <a:ext uri="{FF2B5EF4-FFF2-40B4-BE49-F238E27FC236}">
                <a16:creationId xmlns:a16="http://schemas.microsoft.com/office/drawing/2014/main" id="{5D8A8E0B-0766-2BCA-6560-E32B59678898}"/>
              </a:ext>
            </a:extLst>
          </p:cNvPr>
          <p:cNvSpPr txBox="1"/>
          <p:nvPr/>
        </p:nvSpPr>
        <p:spPr>
          <a:xfrm>
            <a:off x="4214265" y="29793031"/>
            <a:ext cx="2546136" cy="707886"/>
          </a:xfrm>
          <a:prstGeom prst="rect">
            <a:avLst/>
          </a:prstGeom>
          <a:noFill/>
        </p:spPr>
        <p:txBody>
          <a:bodyPr wrap="square" rtlCol="0">
            <a:spAutoFit/>
          </a:bodyPr>
          <a:lstStyle/>
          <a:p>
            <a:r>
              <a:rPr lang="en-US" sz="4000" dirty="0"/>
              <a:t>Q = A * B</a:t>
            </a:r>
          </a:p>
        </p:txBody>
      </p:sp>
      <p:sp>
        <p:nvSpPr>
          <p:cNvPr id="31" name="TextBox 30">
            <a:extLst>
              <a:ext uri="{FF2B5EF4-FFF2-40B4-BE49-F238E27FC236}">
                <a16:creationId xmlns:a16="http://schemas.microsoft.com/office/drawing/2014/main" id="{DE95A27D-1B83-9761-262E-B2707A6D863F}"/>
              </a:ext>
            </a:extLst>
          </p:cNvPr>
          <p:cNvSpPr txBox="1"/>
          <p:nvPr/>
        </p:nvSpPr>
        <p:spPr>
          <a:xfrm>
            <a:off x="2635109" y="25954792"/>
            <a:ext cx="3542429" cy="707886"/>
          </a:xfrm>
          <a:prstGeom prst="rect">
            <a:avLst/>
          </a:prstGeom>
          <a:noFill/>
        </p:spPr>
        <p:txBody>
          <a:bodyPr wrap="square" rtlCol="0">
            <a:spAutoFit/>
          </a:bodyPr>
          <a:lstStyle/>
          <a:p>
            <a:pPr algn="l"/>
            <a:r>
              <a:rPr lang="en-US" sz="4000" dirty="0"/>
              <a:t>AND</a:t>
            </a:r>
          </a:p>
        </p:txBody>
      </p:sp>
      <p:pic>
        <p:nvPicPr>
          <p:cNvPr id="32" name="Picture 31">
            <a:extLst>
              <a:ext uri="{FF2B5EF4-FFF2-40B4-BE49-F238E27FC236}">
                <a16:creationId xmlns:a16="http://schemas.microsoft.com/office/drawing/2014/main" id="{9D4E8534-2FC5-AD13-9CC7-B9911DF013D2}"/>
              </a:ext>
            </a:extLst>
          </p:cNvPr>
          <p:cNvPicPr>
            <a:picLocks noChangeAspect="1"/>
          </p:cNvPicPr>
          <p:nvPr/>
        </p:nvPicPr>
        <p:blipFill rotWithShape="1">
          <a:blip r:embed="rId12">
            <a:extLst>
              <a:ext uri="{28A0092B-C50C-407E-A947-70E740481C1C}">
                <a14:useLocalDpi xmlns:a14="http://schemas.microsoft.com/office/drawing/2010/main" val="0"/>
              </a:ext>
            </a:extLst>
          </a:blip>
          <a:srcRect t="26" b="26"/>
          <a:stretch/>
        </p:blipFill>
        <p:spPr>
          <a:xfrm>
            <a:off x="6909552" y="26751205"/>
            <a:ext cx="3542429" cy="2656822"/>
          </a:xfrm>
          <a:prstGeom prst="rect">
            <a:avLst/>
          </a:prstGeom>
        </p:spPr>
      </p:pic>
      <p:pic>
        <p:nvPicPr>
          <p:cNvPr id="33" name="Picture 32">
            <a:extLst>
              <a:ext uri="{FF2B5EF4-FFF2-40B4-BE49-F238E27FC236}">
                <a16:creationId xmlns:a16="http://schemas.microsoft.com/office/drawing/2014/main" id="{E906132C-214B-84F3-91D8-630951213C2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999144" y="29574818"/>
            <a:ext cx="3363244" cy="1395388"/>
          </a:xfrm>
          <a:prstGeom prst="rect">
            <a:avLst/>
          </a:prstGeom>
        </p:spPr>
      </p:pic>
      <p:graphicFrame>
        <p:nvGraphicFramePr>
          <p:cNvPr id="34" name="Table 33">
            <a:extLst>
              <a:ext uri="{FF2B5EF4-FFF2-40B4-BE49-F238E27FC236}">
                <a16:creationId xmlns:a16="http://schemas.microsoft.com/office/drawing/2014/main" id="{D430C860-E047-C396-70EB-FD9D16F75FCB}"/>
              </a:ext>
            </a:extLst>
          </p:cNvPr>
          <p:cNvGraphicFramePr>
            <a:graphicFrameLocks noGrp="1"/>
          </p:cNvGraphicFramePr>
          <p:nvPr>
            <p:extLst>
              <p:ext uri="{D42A27DB-BD31-4B8C-83A1-F6EECF244321}">
                <p14:modId xmlns:p14="http://schemas.microsoft.com/office/powerpoint/2010/main" val="2325375244"/>
              </p:ext>
            </p:extLst>
          </p:nvPr>
        </p:nvGraphicFramePr>
        <p:xfrm>
          <a:off x="10652000" y="26707207"/>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35" name="TextBox 34">
            <a:extLst>
              <a:ext uri="{FF2B5EF4-FFF2-40B4-BE49-F238E27FC236}">
                <a16:creationId xmlns:a16="http://schemas.microsoft.com/office/drawing/2014/main" id="{305B351D-8B91-CB4E-2DBF-78F91396A055}"/>
              </a:ext>
            </a:extLst>
          </p:cNvPr>
          <p:cNvSpPr txBox="1"/>
          <p:nvPr/>
        </p:nvSpPr>
        <p:spPr>
          <a:xfrm>
            <a:off x="10652000" y="29762188"/>
            <a:ext cx="2546136" cy="707886"/>
          </a:xfrm>
          <a:prstGeom prst="rect">
            <a:avLst/>
          </a:prstGeom>
          <a:noFill/>
        </p:spPr>
        <p:txBody>
          <a:bodyPr wrap="square" rtlCol="0">
            <a:spAutoFit/>
          </a:bodyPr>
          <a:lstStyle/>
          <a:p>
            <a:r>
              <a:rPr lang="en-US" sz="4000" dirty="0"/>
              <a:t>Q = A + B</a:t>
            </a:r>
          </a:p>
        </p:txBody>
      </p:sp>
      <p:sp>
        <p:nvSpPr>
          <p:cNvPr id="36" name="TextBox 35">
            <a:extLst>
              <a:ext uri="{FF2B5EF4-FFF2-40B4-BE49-F238E27FC236}">
                <a16:creationId xmlns:a16="http://schemas.microsoft.com/office/drawing/2014/main" id="{24AF36D3-7387-E761-C240-FED5C4A7DF77}"/>
              </a:ext>
            </a:extLst>
          </p:cNvPr>
          <p:cNvSpPr txBox="1"/>
          <p:nvPr/>
        </p:nvSpPr>
        <p:spPr>
          <a:xfrm>
            <a:off x="9072844" y="25923949"/>
            <a:ext cx="3542429" cy="707886"/>
          </a:xfrm>
          <a:prstGeom prst="rect">
            <a:avLst/>
          </a:prstGeom>
          <a:noFill/>
        </p:spPr>
        <p:txBody>
          <a:bodyPr wrap="square" rtlCol="0">
            <a:spAutoFit/>
          </a:bodyPr>
          <a:lstStyle/>
          <a:p>
            <a:pPr algn="l"/>
            <a:r>
              <a:rPr lang="en-US" sz="4000" dirty="0"/>
              <a:t>OR</a:t>
            </a:r>
          </a:p>
        </p:txBody>
      </p:sp>
      <p:pic>
        <p:nvPicPr>
          <p:cNvPr id="37" name="Picture 36">
            <a:extLst>
              <a:ext uri="{FF2B5EF4-FFF2-40B4-BE49-F238E27FC236}">
                <a16:creationId xmlns:a16="http://schemas.microsoft.com/office/drawing/2014/main" id="{16B8C92C-681D-64EB-45C6-E6A7EA726D16}"/>
              </a:ext>
            </a:extLst>
          </p:cNvPr>
          <p:cNvPicPr>
            <a:picLocks noChangeAspect="1"/>
          </p:cNvPicPr>
          <p:nvPr/>
        </p:nvPicPr>
        <p:blipFill rotWithShape="1">
          <a:blip r:embed="rId14">
            <a:extLst>
              <a:ext uri="{28A0092B-C50C-407E-A947-70E740481C1C}">
                <a14:useLocalDpi xmlns:a14="http://schemas.microsoft.com/office/drawing/2010/main" val="0"/>
              </a:ext>
            </a:extLst>
          </a:blip>
          <a:srcRect l="78" r="78"/>
          <a:stretch/>
        </p:blipFill>
        <p:spPr>
          <a:xfrm>
            <a:off x="13166953" y="26681387"/>
            <a:ext cx="3542429" cy="2656822"/>
          </a:xfrm>
          <a:prstGeom prst="rect">
            <a:avLst/>
          </a:prstGeom>
        </p:spPr>
      </p:pic>
      <p:pic>
        <p:nvPicPr>
          <p:cNvPr id="38" name="Picture 37">
            <a:extLst>
              <a:ext uri="{FF2B5EF4-FFF2-40B4-BE49-F238E27FC236}">
                <a16:creationId xmlns:a16="http://schemas.microsoft.com/office/drawing/2014/main" id="{28C12C2E-12F2-9DD1-FE64-39AD9D9EA288}"/>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3260884" y="29502018"/>
            <a:ext cx="3354565" cy="1401352"/>
          </a:xfrm>
          <a:prstGeom prst="rect">
            <a:avLst/>
          </a:prstGeom>
        </p:spPr>
      </p:pic>
      <p:graphicFrame>
        <p:nvGraphicFramePr>
          <p:cNvPr id="39" name="Table 38">
            <a:extLst>
              <a:ext uri="{FF2B5EF4-FFF2-40B4-BE49-F238E27FC236}">
                <a16:creationId xmlns:a16="http://schemas.microsoft.com/office/drawing/2014/main" id="{BFF10B53-777C-B3FD-A870-62BD3AAE9032}"/>
              </a:ext>
            </a:extLst>
          </p:cNvPr>
          <p:cNvGraphicFramePr>
            <a:graphicFrameLocks noGrp="1"/>
          </p:cNvGraphicFramePr>
          <p:nvPr>
            <p:extLst>
              <p:ext uri="{D42A27DB-BD31-4B8C-83A1-F6EECF244321}">
                <p14:modId xmlns:p14="http://schemas.microsoft.com/office/powerpoint/2010/main" val="807679984"/>
              </p:ext>
            </p:extLst>
          </p:nvPr>
        </p:nvGraphicFramePr>
        <p:xfrm>
          <a:off x="16909401" y="26637389"/>
          <a:ext cx="1486530" cy="173736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40" name="TextBox 39">
            <a:extLst>
              <a:ext uri="{FF2B5EF4-FFF2-40B4-BE49-F238E27FC236}">
                <a16:creationId xmlns:a16="http://schemas.microsoft.com/office/drawing/2014/main" id="{BFB95CC1-BBD6-DFF1-4382-704B9EF30FF5}"/>
              </a:ext>
            </a:extLst>
          </p:cNvPr>
          <p:cNvSpPr txBox="1"/>
          <p:nvPr/>
        </p:nvSpPr>
        <p:spPr>
          <a:xfrm>
            <a:off x="16909401" y="29692370"/>
            <a:ext cx="2546136" cy="707886"/>
          </a:xfrm>
          <a:prstGeom prst="rect">
            <a:avLst/>
          </a:prstGeom>
          <a:noFill/>
        </p:spPr>
        <p:txBody>
          <a:bodyPr wrap="square" rtlCol="0">
            <a:spAutoFit/>
          </a:bodyPr>
          <a:lstStyle/>
          <a:p>
            <a:r>
              <a:rPr lang="en-US" sz="4000" dirty="0"/>
              <a:t>Q = Ā </a:t>
            </a:r>
          </a:p>
        </p:txBody>
      </p:sp>
      <p:sp>
        <p:nvSpPr>
          <p:cNvPr id="41" name="TextBox 40">
            <a:extLst>
              <a:ext uri="{FF2B5EF4-FFF2-40B4-BE49-F238E27FC236}">
                <a16:creationId xmlns:a16="http://schemas.microsoft.com/office/drawing/2014/main" id="{CB55E23E-7724-A1F0-EF6A-8D318D3F5C92}"/>
              </a:ext>
            </a:extLst>
          </p:cNvPr>
          <p:cNvSpPr txBox="1"/>
          <p:nvPr/>
        </p:nvSpPr>
        <p:spPr>
          <a:xfrm>
            <a:off x="15330245" y="25854131"/>
            <a:ext cx="3542429" cy="707886"/>
          </a:xfrm>
          <a:prstGeom prst="rect">
            <a:avLst/>
          </a:prstGeom>
          <a:noFill/>
        </p:spPr>
        <p:txBody>
          <a:bodyPr wrap="square" rtlCol="0">
            <a:spAutoFit/>
          </a:bodyPr>
          <a:lstStyle/>
          <a:p>
            <a:pPr algn="l"/>
            <a:r>
              <a:rPr lang="en-US" sz="4000" dirty="0"/>
              <a:t>NOT</a:t>
            </a:r>
          </a:p>
        </p:txBody>
      </p:sp>
      <p:pic>
        <p:nvPicPr>
          <p:cNvPr id="42" name="Picture 41">
            <a:extLst>
              <a:ext uri="{FF2B5EF4-FFF2-40B4-BE49-F238E27FC236}">
                <a16:creationId xmlns:a16="http://schemas.microsoft.com/office/drawing/2014/main" id="{E25815EF-7FE1-5C01-2EAD-A56B70E14953}"/>
              </a:ext>
            </a:extLst>
          </p:cNvPr>
          <p:cNvPicPr>
            <a:picLocks noChangeAspect="1"/>
          </p:cNvPicPr>
          <p:nvPr/>
        </p:nvPicPr>
        <p:blipFill rotWithShape="1">
          <a:blip r:embed="rId16">
            <a:extLst>
              <a:ext uri="{28A0092B-C50C-407E-A947-70E740481C1C}">
                <a14:useLocalDpi xmlns:a14="http://schemas.microsoft.com/office/drawing/2010/main" val="0"/>
              </a:ext>
            </a:extLst>
          </a:blip>
          <a:srcRect t="26" b="26"/>
          <a:stretch/>
        </p:blipFill>
        <p:spPr>
          <a:xfrm>
            <a:off x="18728937" y="26640889"/>
            <a:ext cx="3542429" cy="2656822"/>
          </a:xfrm>
          <a:prstGeom prst="rect">
            <a:avLst/>
          </a:prstGeom>
        </p:spPr>
      </p:pic>
      <p:pic>
        <p:nvPicPr>
          <p:cNvPr id="43" name="Picture 42">
            <a:extLst>
              <a:ext uri="{FF2B5EF4-FFF2-40B4-BE49-F238E27FC236}">
                <a16:creationId xmlns:a16="http://schemas.microsoft.com/office/drawing/2014/main" id="{46F215B7-BCEC-F6CB-6173-B2A763B8DFF9}"/>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9400348" y="29223589"/>
            <a:ext cx="1996823" cy="1730581"/>
          </a:xfrm>
          <a:prstGeom prst="rect">
            <a:avLst/>
          </a:prstGeom>
        </p:spPr>
      </p:pic>
      <p:graphicFrame>
        <p:nvGraphicFramePr>
          <p:cNvPr id="44" name="Table 43">
            <a:extLst>
              <a:ext uri="{FF2B5EF4-FFF2-40B4-BE49-F238E27FC236}">
                <a16:creationId xmlns:a16="http://schemas.microsoft.com/office/drawing/2014/main" id="{0AC34FB2-C780-9504-30C8-4137B3184317}"/>
              </a:ext>
            </a:extLst>
          </p:cNvPr>
          <p:cNvGraphicFramePr>
            <a:graphicFrameLocks noGrp="1"/>
          </p:cNvGraphicFramePr>
          <p:nvPr>
            <p:extLst>
              <p:ext uri="{D42A27DB-BD31-4B8C-83A1-F6EECF244321}">
                <p14:modId xmlns:p14="http://schemas.microsoft.com/office/powerpoint/2010/main" val="100526008"/>
              </p:ext>
            </p:extLst>
          </p:nvPr>
        </p:nvGraphicFramePr>
        <p:xfrm>
          <a:off x="22471385" y="26596891"/>
          <a:ext cx="1114898" cy="1737360"/>
        </p:xfrm>
        <a:graphic>
          <a:graphicData uri="http://schemas.openxmlformats.org/drawingml/2006/table">
            <a:tbl>
              <a:tblPr firstRow="1" bandRow="1">
                <a:tableStyleId>{5C22544A-7EE6-4342-B048-85BDC9FD1C3A}</a:tableStyleId>
              </a:tblPr>
              <a:tblGrid>
                <a:gridCol w="557449">
                  <a:extLst>
                    <a:ext uri="{9D8B030D-6E8A-4147-A177-3AD203B41FA5}">
                      <a16:colId xmlns:a16="http://schemas.microsoft.com/office/drawing/2014/main" val="1797845302"/>
                    </a:ext>
                  </a:extLst>
                </a:gridCol>
                <a:gridCol w="557449">
                  <a:extLst>
                    <a:ext uri="{9D8B030D-6E8A-4147-A177-3AD203B41FA5}">
                      <a16:colId xmlns:a16="http://schemas.microsoft.com/office/drawing/2014/main" val="2647061605"/>
                    </a:ext>
                  </a:extLst>
                </a:gridCol>
              </a:tblGrid>
              <a:tr h="446278">
                <a:tc>
                  <a:txBody>
                    <a:bodyPr/>
                    <a:lstStyle/>
                    <a:p>
                      <a:pPr algn="ctr"/>
                      <a:r>
                        <a:rPr lang="en-US" sz="3200" dirty="0"/>
                        <a:t>S</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sz="3200" dirty="0"/>
                        <a:t>A</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B</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45" name="TextBox 44">
            <a:extLst>
              <a:ext uri="{FF2B5EF4-FFF2-40B4-BE49-F238E27FC236}">
                <a16:creationId xmlns:a16="http://schemas.microsoft.com/office/drawing/2014/main" id="{2B91FFB6-4029-6E86-026A-4D0429A6248E}"/>
              </a:ext>
            </a:extLst>
          </p:cNvPr>
          <p:cNvSpPr txBox="1"/>
          <p:nvPr/>
        </p:nvSpPr>
        <p:spPr>
          <a:xfrm>
            <a:off x="21107400" y="29150426"/>
            <a:ext cx="3742447" cy="1323439"/>
          </a:xfrm>
          <a:prstGeom prst="rect">
            <a:avLst/>
          </a:prstGeom>
          <a:noFill/>
        </p:spPr>
        <p:txBody>
          <a:bodyPr wrap="square" rtlCol="0">
            <a:spAutoFit/>
          </a:bodyPr>
          <a:lstStyle/>
          <a:p>
            <a:pPr algn="l"/>
            <a:r>
              <a:rPr lang="en-US" sz="4000" dirty="0"/>
              <a:t>          _</a:t>
            </a:r>
          </a:p>
          <a:p>
            <a:r>
              <a:rPr lang="en-US" sz="4000" dirty="0"/>
              <a:t>Q = S*A + S*B</a:t>
            </a:r>
          </a:p>
        </p:txBody>
      </p:sp>
      <p:sp>
        <p:nvSpPr>
          <p:cNvPr id="46" name="TextBox 45">
            <a:extLst>
              <a:ext uri="{FF2B5EF4-FFF2-40B4-BE49-F238E27FC236}">
                <a16:creationId xmlns:a16="http://schemas.microsoft.com/office/drawing/2014/main" id="{1407EE0A-084B-E588-2EDD-1AC266D7B9D5}"/>
              </a:ext>
            </a:extLst>
          </p:cNvPr>
          <p:cNvSpPr txBox="1"/>
          <p:nvPr/>
        </p:nvSpPr>
        <p:spPr>
          <a:xfrm>
            <a:off x="20892229" y="25813633"/>
            <a:ext cx="3742448" cy="707886"/>
          </a:xfrm>
          <a:prstGeom prst="rect">
            <a:avLst/>
          </a:prstGeom>
          <a:noFill/>
        </p:spPr>
        <p:txBody>
          <a:bodyPr wrap="square" rtlCol="0">
            <a:spAutoFit/>
          </a:bodyPr>
          <a:lstStyle/>
          <a:p>
            <a:pPr algn="l"/>
            <a:r>
              <a:rPr lang="en-US" sz="4000" dirty="0"/>
              <a:t>MULTIPLEXER</a:t>
            </a:r>
          </a:p>
        </p:txBody>
      </p:sp>
      <p:pic>
        <p:nvPicPr>
          <p:cNvPr id="47" name="Picture 46">
            <a:extLst>
              <a:ext uri="{FF2B5EF4-FFF2-40B4-BE49-F238E27FC236}">
                <a16:creationId xmlns:a16="http://schemas.microsoft.com/office/drawing/2014/main" id="{A68E9B38-3DFE-8335-3CAA-94E4E808C9E1}"/>
              </a:ext>
            </a:extLst>
          </p:cNvPr>
          <p:cNvPicPr>
            <a:picLocks noChangeAspect="1"/>
          </p:cNvPicPr>
          <p:nvPr/>
        </p:nvPicPr>
        <p:blipFill rotWithShape="1">
          <a:blip r:embed="rId18">
            <a:extLst>
              <a:ext uri="{28A0092B-C50C-407E-A947-70E740481C1C}">
                <a14:useLocalDpi xmlns:a14="http://schemas.microsoft.com/office/drawing/2010/main" val="0"/>
              </a:ext>
            </a:extLst>
          </a:blip>
          <a:srcRect t="26" b="26"/>
          <a:stretch/>
        </p:blipFill>
        <p:spPr>
          <a:xfrm>
            <a:off x="24654794" y="26600117"/>
            <a:ext cx="3542429" cy="2656822"/>
          </a:xfrm>
          <a:prstGeom prst="rect">
            <a:avLst/>
          </a:prstGeom>
        </p:spPr>
      </p:pic>
      <p:pic>
        <p:nvPicPr>
          <p:cNvPr id="48" name="Picture 47">
            <a:extLst>
              <a:ext uri="{FF2B5EF4-FFF2-40B4-BE49-F238E27FC236}">
                <a16:creationId xmlns:a16="http://schemas.microsoft.com/office/drawing/2014/main" id="{65F3577A-6FE2-7CC5-AA03-A803BEC44849}"/>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4744386" y="29421419"/>
            <a:ext cx="3363244" cy="1400010"/>
          </a:xfrm>
          <a:prstGeom prst="rect">
            <a:avLst/>
          </a:prstGeom>
        </p:spPr>
      </p:pic>
      <p:graphicFrame>
        <p:nvGraphicFramePr>
          <p:cNvPr id="49" name="Table 48">
            <a:extLst>
              <a:ext uri="{FF2B5EF4-FFF2-40B4-BE49-F238E27FC236}">
                <a16:creationId xmlns:a16="http://schemas.microsoft.com/office/drawing/2014/main" id="{3E334BC4-9D06-DC5D-40E6-4C0FED1A8A9A}"/>
              </a:ext>
            </a:extLst>
          </p:cNvPr>
          <p:cNvGraphicFramePr>
            <a:graphicFrameLocks noGrp="1"/>
          </p:cNvGraphicFramePr>
          <p:nvPr>
            <p:extLst>
              <p:ext uri="{D42A27DB-BD31-4B8C-83A1-F6EECF244321}">
                <p14:modId xmlns:p14="http://schemas.microsoft.com/office/powerpoint/2010/main" val="1328940061"/>
              </p:ext>
            </p:extLst>
          </p:nvPr>
        </p:nvGraphicFramePr>
        <p:xfrm>
          <a:off x="28397242" y="26556119"/>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50" name="TextBox 49">
            <a:extLst>
              <a:ext uri="{FF2B5EF4-FFF2-40B4-BE49-F238E27FC236}">
                <a16:creationId xmlns:a16="http://schemas.microsoft.com/office/drawing/2014/main" id="{4DE2525D-C394-D6D7-BB41-DBF11EA27D7C}"/>
              </a:ext>
            </a:extLst>
          </p:cNvPr>
          <p:cNvSpPr txBox="1"/>
          <p:nvPr/>
        </p:nvSpPr>
        <p:spPr>
          <a:xfrm>
            <a:off x="28397242" y="29611100"/>
            <a:ext cx="2546136" cy="707886"/>
          </a:xfrm>
          <a:prstGeom prst="rect">
            <a:avLst/>
          </a:prstGeom>
          <a:noFill/>
        </p:spPr>
        <p:txBody>
          <a:bodyPr wrap="square" rtlCol="0">
            <a:spAutoFit/>
          </a:bodyPr>
          <a:lstStyle/>
          <a:p>
            <a:r>
              <a:rPr lang="en-US" sz="4000" dirty="0"/>
              <a:t>Q = A ⊕ B</a:t>
            </a:r>
          </a:p>
        </p:txBody>
      </p:sp>
      <p:sp>
        <p:nvSpPr>
          <p:cNvPr id="51" name="TextBox 50">
            <a:extLst>
              <a:ext uri="{FF2B5EF4-FFF2-40B4-BE49-F238E27FC236}">
                <a16:creationId xmlns:a16="http://schemas.microsoft.com/office/drawing/2014/main" id="{66D2D83B-C638-6E6C-6CA8-060B097E4759}"/>
              </a:ext>
            </a:extLst>
          </p:cNvPr>
          <p:cNvSpPr txBox="1"/>
          <p:nvPr/>
        </p:nvSpPr>
        <p:spPr>
          <a:xfrm>
            <a:off x="26818086" y="25772861"/>
            <a:ext cx="3542429" cy="707886"/>
          </a:xfrm>
          <a:prstGeom prst="rect">
            <a:avLst/>
          </a:prstGeom>
          <a:noFill/>
        </p:spPr>
        <p:txBody>
          <a:bodyPr wrap="square" rtlCol="0">
            <a:spAutoFit/>
          </a:bodyPr>
          <a:lstStyle/>
          <a:p>
            <a:pPr algn="l"/>
            <a:r>
              <a:rPr lang="en-US" sz="4000" dirty="0"/>
              <a:t>XOR</a:t>
            </a:r>
          </a:p>
        </p:txBody>
      </p:sp>
      <p:pic>
        <p:nvPicPr>
          <p:cNvPr id="52" name="Picture 51">
            <a:extLst>
              <a:ext uri="{FF2B5EF4-FFF2-40B4-BE49-F238E27FC236}">
                <a16:creationId xmlns:a16="http://schemas.microsoft.com/office/drawing/2014/main" id="{7CB688D9-7EAD-2F22-C6AE-DB18C4D42A44}"/>
              </a:ext>
            </a:extLst>
          </p:cNvPr>
          <p:cNvPicPr>
            <a:picLocks noChangeAspect="1"/>
          </p:cNvPicPr>
          <p:nvPr/>
        </p:nvPicPr>
        <p:blipFill rotWithShape="1">
          <a:blip r:embed="rId20">
            <a:extLst>
              <a:ext uri="{28A0092B-C50C-407E-A947-70E740481C1C}">
                <a14:useLocalDpi xmlns:a14="http://schemas.microsoft.com/office/drawing/2010/main" val="0"/>
              </a:ext>
            </a:extLst>
          </a:blip>
          <a:srcRect t="26" b="26"/>
          <a:stretch/>
        </p:blipFill>
        <p:spPr>
          <a:xfrm>
            <a:off x="31088274" y="26519386"/>
            <a:ext cx="3542429" cy="2656822"/>
          </a:xfrm>
          <a:prstGeom prst="rect">
            <a:avLst/>
          </a:prstGeom>
        </p:spPr>
      </p:pic>
      <p:pic>
        <p:nvPicPr>
          <p:cNvPr id="53" name="Picture 52">
            <a:extLst>
              <a:ext uri="{FF2B5EF4-FFF2-40B4-BE49-F238E27FC236}">
                <a16:creationId xmlns:a16="http://schemas.microsoft.com/office/drawing/2014/main" id="{2ED5E072-E5A5-772C-770B-176D8A03D825}"/>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31177866" y="29340017"/>
            <a:ext cx="3363244" cy="1401351"/>
          </a:xfrm>
          <a:prstGeom prst="rect">
            <a:avLst/>
          </a:prstGeom>
        </p:spPr>
      </p:pic>
      <p:graphicFrame>
        <p:nvGraphicFramePr>
          <p:cNvPr id="54" name="Table 53">
            <a:extLst>
              <a:ext uri="{FF2B5EF4-FFF2-40B4-BE49-F238E27FC236}">
                <a16:creationId xmlns:a16="http://schemas.microsoft.com/office/drawing/2014/main" id="{A8A99E5D-4AE3-D06A-A8C3-97E993CCC958}"/>
              </a:ext>
            </a:extLst>
          </p:cNvPr>
          <p:cNvGraphicFramePr>
            <a:graphicFrameLocks noGrp="1"/>
          </p:cNvGraphicFramePr>
          <p:nvPr>
            <p:extLst>
              <p:ext uri="{D42A27DB-BD31-4B8C-83A1-F6EECF244321}">
                <p14:modId xmlns:p14="http://schemas.microsoft.com/office/powerpoint/2010/main" val="2721626094"/>
              </p:ext>
            </p:extLst>
          </p:nvPr>
        </p:nvGraphicFramePr>
        <p:xfrm>
          <a:off x="34830722" y="26475388"/>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55" name="TextBox 54">
            <a:extLst>
              <a:ext uri="{FF2B5EF4-FFF2-40B4-BE49-F238E27FC236}">
                <a16:creationId xmlns:a16="http://schemas.microsoft.com/office/drawing/2014/main" id="{E1E7C411-EFF1-769F-7D8F-4CF707419558}"/>
              </a:ext>
            </a:extLst>
          </p:cNvPr>
          <p:cNvSpPr txBox="1"/>
          <p:nvPr/>
        </p:nvSpPr>
        <p:spPr>
          <a:xfrm>
            <a:off x="34741129" y="28940650"/>
            <a:ext cx="2546136" cy="1323439"/>
          </a:xfrm>
          <a:prstGeom prst="rect">
            <a:avLst/>
          </a:prstGeom>
          <a:noFill/>
        </p:spPr>
        <p:txBody>
          <a:bodyPr wrap="square" rtlCol="0">
            <a:spAutoFit/>
          </a:bodyPr>
          <a:lstStyle/>
          <a:p>
            <a:r>
              <a:rPr lang="en-US" sz="4000" dirty="0"/>
              <a:t>	_____</a:t>
            </a:r>
          </a:p>
          <a:p>
            <a:r>
              <a:rPr lang="en-US" sz="4000" dirty="0"/>
              <a:t>Q = (A*B)</a:t>
            </a:r>
          </a:p>
        </p:txBody>
      </p:sp>
      <p:sp>
        <p:nvSpPr>
          <p:cNvPr id="56" name="TextBox 55">
            <a:extLst>
              <a:ext uri="{FF2B5EF4-FFF2-40B4-BE49-F238E27FC236}">
                <a16:creationId xmlns:a16="http://schemas.microsoft.com/office/drawing/2014/main" id="{4F4D2FAC-33DB-04F1-B0D5-7C51176E9820}"/>
              </a:ext>
            </a:extLst>
          </p:cNvPr>
          <p:cNvSpPr txBox="1"/>
          <p:nvPr/>
        </p:nvSpPr>
        <p:spPr>
          <a:xfrm>
            <a:off x="33251566" y="25692130"/>
            <a:ext cx="3542429" cy="707886"/>
          </a:xfrm>
          <a:prstGeom prst="rect">
            <a:avLst/>
          </a:prstGeom>
          <a:noFill/>
        </p:spPr>
        <p:txBody>
          <a:bodyPr wrap="square" rtlCol="0">
            <a:spAutoFit/>
          </a:bodyPr>
          <a:lstStyle/>
          <a:p>
            <a:pPr algn="l"/>
            <a:r>
              <a:rPr lang="en-US" sz="4000" dirty="0"/>
              <a:t>NAND</a:t>
            </a:r>
          </a:p>
        </p:txBody>
      </p:sp>
      <p:pic>
        <p:nvPicPr>
          <p:cNvPr id="57" name="Picture 56">
            <a:extLst>
              <a:ext uri="{FF2B5EF4-FFF2-40B4-BE49-F238E27FC236}">
                <a16:creationId xmlns:a16="http://schemas.microsoft.com/office/drawing/2014/main" id="{4A4AE771-7AA6-EB62-3EB1-C4EE314CA067}"/>
              </a:ext>
            </a:extLst>
          </p:cNvPr>
          <p:cNvPicPr>
            <a:picLocks noChangeAspect="1"/>
          </p:cNvPicPr>
          <p:nvPr/>
        </p:nvPicPr>
        <p:blipFill rotWithShape="1">
          <a:blip r:embed="rId22">
            <a:extLst>
              <a:ext uri="{28A0092B-C50C-407E-A947-70E740481C1C}">
                <a14:useLocalDpi xmlns:a14="http://schemas.microsoft.com/office/drawing/2010/main" val="0"/>
              </a:ext>
            </a:extLst>
          </a:blip>
          <a:srcRect l="78" r="78"/>
          <a:stretch/>
        </p:blipFill>
        <p:spPr>
          <a:xfrm>
            <a:off x="37515428" y="26488265"/>
            <a:ext cx="3542429" cy="2656822"/>
          </a:xfrm>
          <a:prstGeom prst="rect">
            <a:avLst/>
          </a:prstGeom>
        </p:spPr>
      </p:pic>
      <p:pic>
        <p:nvPicPr>
          <p:cNvPr id="58" name="Picture 57">
            <a:extLst>
              <a:ext uri="{FF2B5EF4-FFF2-40B4-BE49-F238E27FC236}">
                <a16:creationId xmlns:a16="http://schemas.microsoft.com/office/drawing/2014/main" id="{3250FA82-0A32-8753-D68E-A04FE680E12E}"/>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37605020" y="29308896"/>
            <a:ext cx="3363244" cy="1401351"/>
          </a:xfrm>
          <a:prstGeom prst="rect">
            <a:avLst/>
          </a:prstGeom>
        </p:spPr>
      </p:pic>
      <p:graphicFrame>
        <p:nvGraphicFramePr>
          <p:cNvPr id="59" name="Table 58">
            <a:extLst>
              <a:ext uri="{FF2B5EF4-FFF2-40B4-BE49-F238E27FC236}">
                <a16:creationId xmlns:a16="http://schemas.microsoft.com/office/drawing/2014/main" id="{B8D5BEAF-1343-6D33-EE68-1F3D423E38A1}"/>
              </a:ext>
            </a:extLst>
          </p:cNvPr>
          <p:cNvGraphicFramePr>
            <a:graphicFrameLocks noGrp="1"/>
          </p:cNvGraphicFramePr>
          <p:nvPr>
            <p:extLst>
              <p:ext uri="{D42A27DB-BD31-4B8C-83A1-F6EECF244321}">
                <p14:modId xmlns:p14="http://schemas.microsoft.com/office/powerpoint/2010/main" val="2379304646"/>
              </p:ext>
            </p:extLst>
          </p:nvPr>
        </p:nvGraphicFramePr>
        <p:xfrm>
          <a:off x="41257876" y="26444267"/>
          <a:ext cx="2229795" cy="2895600"/>
        </p:xfrm>
        <a:graphic>
          <a:graphicData uri="http://schemas.openxmlformats.org/drawingml/2006/table">
            <a:tbl>
              <a:tblPr firstRow="1" bandRow="1">
                <a:tableStyleId>{5C22544A-7EE6-4342-B048-85BDC9FD1C3A}</a:tableStyleId>
              </a:tblPr>
              <a:tblGrid>
                <a:gridCol w="743265">
                  <a:extLst>
                    <a:ext uri="{9D8B030D-6E8A-4147-A177-3AD203B41FA5}">
                      <a16:colId xmlns:a16="http://schemas.microsoft.com/office/drawing/2014/main" val="756498767"/>
                    </a:ext>
                  </a:extLst>
                </a:gridCol>
                <a:gridCol w="743265">
                  <a:extLst>
                    <a:ext uri="{9D8B030D-6E8A-4147-A177-3AD203B41FA5}">
                      <a16:colId xmlns:a16="http://schemas.microsoft.com/office/drawing/2014/main" val="2916691008"/>
                    </a:ext>
                  </a:extLst>
                </a:gridCol>
                <a:gridCol w="743265">
                  <a:extLst>
                    <a:ext uri="{9D8B030D-6E8A-4147-A177-3AD203B41FA5}">
                      <a16:colId xmlns:a16="http://schemas.microsoft.com/office/drawing/2014/main" val="2647061605"/>
                    </a:ext>
                  </a:extLst>
                </a:gridCol>
              </a:tblGrid>
              <a:tr h="446278">
                <a:tc>
                  <a:txBody>
                    <a:bodyPr/>
                    <a:lstStyle/>
                    <a:p>
                      <a:pPr algn="ctr"/>
                      <a:r>
                        <a:rPr lang="en-US" sz="3200" dirty="0"/>
                        <a:t>A</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dirty="0"/>
                        <a:t>B</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dirty="0"/>
                        <a:t>Q</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81225501"/>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1</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87621236"/>
                  </a:ext>
                </a:extLst>
              </a:tr>
              <a:tr h="446278">
                <a:tc>
                  <a:txBody>
                    <a:bodyPr/>
                    <a:lstStyle/>
                    <a:p>
                      <a:pPr algn="ctr"/>
                      <a:r>
                        <a:rPr lang="en-US" sz="3200" dirty="0"/>
                        <a:t>0</a:t>
                      </a:r>
                    </a:p>
                  </a:txBody>
                  <a:tcPr>
                    <a:lnL w="38100" cap="flat" cmpd="sng" algn="ctr">
                      <a:solidFill>
                        <a:schemeClr val="tx1"/>
                      </a:solidFill>
                      <a:prstDash val="solid"/>
                      <a:round/>
                      <a:headEnd type="none" w="med" len="med"/>
                      <a:tailEnd type="none" w="med" len="med"/>
                    </a:lnL>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8239259"/>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tcPr>
                </a:tc>
                <a:tc>
                  <a:txBody>
                    <a:bodyPr/>
                    <a:lstStyle/>
                    <a:p>
                      <a:pPr algn="ctr"/>
                      <a:r>
                        <a:rPr lang="en-US" sz="3200" dirty="0"/>
                        <a:t>0</a:t>
                      </a:r>
                    </a:p>
                  </a:txBody>
                  <a:tcPr>
                    <a:lnR w="38100" cap="flat" cmpd="sng" algn="ctr">
                      <a:solidFill>
                        <a:schemeClr val="tx1"/>
                      </a:solidFill>
                      <a:prstDash val="solid"/>
                      <a:round/>
                      <a:headEnd type="none" w="med" len="med"/>
                      <a:tailEnd type="none" w="med" len="med"/>
                    </a:lnR>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2389732"/>
                  </a:ext>
                </a:extLst>
              </a:tr>
              <a:tr h="446278">
                <a:tc>
                  <a:txBody>
                    <a:bodyPr/>
                    <a:lstStyle/>
                    <a:p>
                      <a:pPr algn="ctr"/>
                      <a:r>
                        <a:rPr lang="en-US" sz="3200" dirty="0"/>
                        <a:t>1</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dirty="0"/>
                        <a:t>1</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3200" dirty="0"/>
                        <a:t>0</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0438647"/>
                  </a:ext>
                </a:extLst>
              </a:tr>
            </a:tbl>
          </a:graphicData>
        </a:graphic>
      </p:graphicFrame>
      <p:sp>
        <p:nvSpPr>
          <p:cNvPr id="60" name="TextBox 59">
            <a:extLst>
              <a:ext uri="{FF2B5EF4-FFF2-40B4-BE49-F238E27FC236}">
                <a16:creationId xmlns:a16="http://schemas.microsoft.com/office/drawing/2014/main" id="{37A96CE1-8387-7FDB-8A92-EA03DBB0CC1A}"/>
              </a:ext>
            </a:extLst>
          </p:cNvPr>
          <p:cNvSpPr txBox="1"/>
          <p:nvPr/>
        </p:nvSpPr>
        <p:spPr>
          <a:xfrm>
            <a:off x="39678720" y="25661009"/>
            <a:ext cx="3542429" cy="707886"/>
          </a:xfrm>
          <a:prstGeom prst="rect">
            <a:avLst/>
          </a:prstGeom>
          <a:noFill/>
        </p:spPr>
        <p:txBody>
          <a:bodyPr wrap="square" rtlCol="0">
            <a:spAutoFit/>
          </a:bodyPr>
          <a:lstStyle/>
          <a:p>
            <a:pPr algn="l"/>
            <a:r>
              <a:rPr lang="en-US" sz="4000" dirty="0"/>
              <a:t>NOR</a:t>
            </a:r>
          </a:p>
        </p:txBody>
      </p:sp>
      <p:sp>
        <p:nvSpPr>
          <p:cNvPr id="61" name="Text Box 18">
            <a:extLst>
              <a:ext uri="{FF2B5EF4-FFF2-40B4-BE49-F238E27FC236}">
                <a16:creationId xmlns:a16="http://schemas.microsoft.com/office/drawing/2014/main" id="{D8C6A23B-9D1A-ABF9-761D-5A4C8100234E}"/>
              </a:ext>
            </a:extLst>
          </p:cNvPr>
          <p:cNvSpPr/>
          <p:nvPr/>
        </p:nvSpPr>
        <p:spPr>
          <a:xfrm>
            <a:off x="13028587" y="24287975"/>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Original PCB Design </a:t>
            </a:r>
            <a:endParaRPr lang="en-US" sz="2660" b="0" strike="noStrike" spc="-1" dirty="0">
              <a:solidFill>
                <a:srgbClr val="000000"/>
              </a:solidFill>
              <a:latin typeface="Arial"/>
            </a:endParaRPr>
          </a:p>
        </p:txBody>
      </p:sp>
      <p:sp>
        <p:nvSpPr>
          <p:cNvPr id="62" name="Text Box 18">
            <a:extLst>
              <a:ext uri="{FF2B5EF4-FFF2-40B4-BE49-F238E27FC236}">
                <a16:creationId xmlns:a16="http://schemas.microsoft.com/office/drawing/2014/main" id="{7F645847-01F5-A80F-D674-AEC6FC9C5823}"/>
              </a:ext>
            </a:extLst>
          </p:cNvPr>
          <p:cNvSpPr/>
          <p:nvPr/>
        </p:nvSpPr>
        <p:spPr>
          <a:xfrm>
            <a:off x="18176658" y="24718450"/>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2 Gate PCB</a:t>
            </a:r>
            <a:endParaRPr lang="en-US" sz="2660" b="0" strike="noStrike" spc="-1" dirty="0">
              <a:solidFill>
                <a:srgbClr val="000000"/>
              </a:solidFill>
              <a:latin typeface="Arial"/>
            </a:endParaRPr>
          </a:p>
        </p:txBody>
      </p:sp>
      <p:sp>
        <p:nvSpPr>
          <p:cNvPr id="63" name="Text Box 18">
            <a:extLst>
              <a:ext uri="{FF2B5EF4-FFF2-40B4-BE49-F238E27FC236}">
                <a16:creationId xmlns:a16="http://schemas.microsoft.com/office/drawing/2014/main" id="{5E3C2856-DB94-37EF-BDF0-1A6373188A8E}"/>
              </a:ext>
            </a:extLst>
          </p:cNvPr>
          <p:cNvSpPr/>
          <p:nvPr/>
        </p:nvSpPr>
        <p:spPr>
          <a:xfrm>
            <a:off x="32707017" y="19855527"/>
            <a:ext cx="325968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Mux PCB</a:t>
            </a:r>
            <a:endParaRPr lang="en-US" sz="2660" b="0" strike="noStrike" spc="-1" dirty="0">
              <a:solidFill>
                <a:srgbClr val="000000"/>
              </a:solidFill>
              <a:latin typeface="Arial"/>
            </a:endParaRPr>
          </a:p>
        </p:txBody>
      </p:sp>
      <p:sp>
        <p:nvSpPr>
          <p:cNvPr id="2048" name="Text Box 18">
            <a:extLst>
              <a:ext uri="{FF2B5EF4-FFF2-40B4-BE49-F238E27FC236}">
                <a16:creationId xmlns:a16="http://schemas.microsoft.com/office/drawing/2014/main" id="{7E76D790-E73F-6FD7-E14D-8937616C40DA}"/>
              </a:ext>
            </a:extLst>
          </p:cNvPr>
          <p:cNvSpPr/>
          <p:nvPr/>
        </p:nvSpPr>
        <p:spPr>
          <a:xfrm>
            <a:off x="25136457" y="24809012"/>
            <a:ext cx="354243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Board PCB</a:t>
            </a:r>
            <a:endParaRPr lang="en-US" sz="2660" b="0" strike="noStrike" spc="-1" dirty="0">
              <a:solidFill>
                <a:srgbClr val="000000"/>
              </a:solidFill>
              <a:latin typeface="Arial"/>
            </a:endParaRPr>
          </a:p>
        </p:txBody>
      </p:sp>
      <p:pic>
        <p:nvPicPr>
          <p:cNvPr id="2049" name="Picture 2048" descr="A diagram of a computer chip&#10;&#10;Description automatically generated">
            <a:extLst>
              <a:ext uri="{FF2B5EF4-FFF2-40B4-BE49-F238E27FC236}">
                <a16:creationId xmlns:a16="http://schemas.microsoft.com/office/drawing/2014/main" id="{35250D23-EE42-8F23-0CBA-1A5A6FEEC7C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193987" y="6998758"/>
            <a:ext cx="6424965" cy="4723489"/>
          </a:xfrm>
          <a:prstGeom prst="rect">
            <a:avLst/>
          </a:prstGeom>
        </p:spPr>
      </p:pic>
      <p:sp>
        <p:nvSpPr>
          <p:cNvPr id="2050" name="Text Box 18">
            <a:extLst>
              <a:ext uri="{FF2B5EF4-FFF2-40B4-BE49-F238E27FC236}">
                <a16:creationId xmlns:a16="http://schemas.microsoft.com/office/drawing/2014/main" id="{651E2115-5C52-8F73-B557-8C63E8F3BC2B}"/>
              </a:ext>
            </a:extLst>
          </p:cNvPr>
          <p:cNvSpPr/>
          <p:nvPr/>
        </p:nvSpPr>
        <p:spPr>
          <a:xfrm>
            <a:off x="31978563" y="11804152"/>
            <a:ext cx="4479786" cy="909565"/>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Scalability via Multiple Board PCB Layout</a:t>
            </a:r>
            <a:endParaRPr lang="en-US" sz="2660" b="0" strike="noStrike" spc="-1" dirty="0">
              <a:solidFill>
                <a:srgbClr val="000000"/>
              </a:solidFill>
              <a:latin typeface="Arial"/>
            </a:endParaRPr>
          </a:p>
        </p:txBody>
      </p:sp>
      <p:sp>
        <p:nvSpPr>
          <p:cNvPr id="2051" name="Text Box 18">
            <a:extLst>
              <a:ext uri="{FF2B5EF4-FFF2-40B4-BE49-F238E27FC236}">
                <a16:creationId xmlns:a16="http://schemas.microsoft.com/office/drawing/2014/main" id="{5246763D-6C0F-DF9C-7815-0D77B1D5C2E6}"/>
              </a:ext>
            </a:extLst>
          </p:cNvPr>
          <p:cNvSpPr/>
          <p:nvPr/>
        </p:nvSpPr>
        <p:spPr>
          <a:xfrm>
            <a:off x="38209394" y="16182170"/>
            <a:ext cx="4983985"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Board with XOR and </a:t>
            </a:r>
            <a:r>
              <a:rPr lang="en-US" sz="2660" spc="-1" dirty="0" err="1">
                <a:solidFill>
                  <a:schemeClr val="dk1"/>
                </a:solidFill>
                <a:latin typeface="Times New Roman"/>
              </a:rPr>
              <a:t>AND</a:t>
            </a:r>
            <a:r>
              <a:rPr lang="en-US" sz="2660" spc="-1" dirty="0">
                <a:solidFill>
                  <a:schemeClr val="dk1"/>
                </a:solidFill>
                <a:latin typeface="Times New Roman"/>
              </a:rPr>
              <a:t> Gates</a:t>
            </a:r>
            <a:endParaRPr lang="en-US" sz="2660" b="0" strike="noStrike" spc="-1" dirty="0">
              <a:solidFill>
                <a:srgbClr val="000000"/>
              </a:solidFill>
              <a:latin typeface="Arial"/>
            </a:endParaRPr>
          </a:p>
        </p:txBody>
      </p:sp>
      <p:pic>
        <p:nvPicPr>
          <p:cNvPr id="2052" name="Picture 2051" descr="A computer circuit board with many different colored parts&#10;&#10;Description automatically generated with medium confidence">
            <a:extLst>
              <a:ext uri="{FF2B5EF4-FFF2-40B4-BE49-F238E27FC236}">
                <a16:creationId xmlns:a16="http://schemas.microsoft.com/office/drawing/2014/main" id="{AA37F964-F5F2-8D6D-5F33-35A1630A363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1978563" y="20573320"/>
            <a:ext cx="5536985" cy="3107254"/>
          </a:xfrm>
          <a:prstGeom prst="rect">
            <a:avLst/>
          </a:prstGeom>
        </p:spPr>
      </p:pic>
      <p:pic>
        <p:nvPicPr>
          <p:cNvPr id="2053" name="Picture 2052" descr="A computer screen shot of a circuit board&#10;&#10;Description automatically generated">
            <a:extLst>
              <a:ext uri="{FF2B5EF4-FFF2-40B4-BE49-F238E27FC236}">
                <a16:creationId xmlns:a16="http://schemas.microsoft.com/office/drawing/2014/main" id="{B9470F87-2681-1947-FA94-1D9EF43F172D}"/>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1895968" y="13502290"/>
            <a:ext cx="5553750" cy="2873128"/>
          </a:xfrm>
          <a:prstGeom prst="rect">
            <a:avLst/>
          </a:prstGeom>
        </p:spPr>
      </p:pic>
      <p:sp>
        <p:nvSpPr>
          <p:cNvPr id="2054" name="Text Box 18">
            <a:extLst>
              <a:ext uri="{FF2B5EF4-FFF2-40B4-BE49-F238E27FC236}">
                <a16:creationId xmlns:a16="http://schemas.microsoft.com/office/drawing/2014/main" id="{775FA0A9-329A-4119-EA6D-5479DD09DCC8}"/>
              </a:ext>
            </a:extLst>
          </p:cNvPr>
          <p:cNvSpPr/>
          <p:nvPr/>
        </p:nvSpPr>
        <p:spPr>
          <a:xfrm>
            <a:off x="32952295" y="16358805"/>
            <a:ext cx="3151560"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Inputs PCB</a:t>
            </a:r>
            <a:endParaRPr lang="en-US" sz="2660" b="0" strike="noStrike" spc="-1" dirty="0">
              <a:solidFill>
                <a:srgbClr val="000000"/>
              </a:solidFill>
              <a:latin typeface="Arial"/>
            </a:endParaRPr>
          </a:p>
        </p:txBody>
      </p:sp>
      <p:sp>
        <p:nvSpPr>
          <p:cNvPr id="2055" name="Text Box 18">
            <a:extLst>
              <a:ext uri="{FF2B5EF4-FFF2-40B4-BE49-F238E27FC236}">
                <a16:creationId xmlns:a16="http://schemas.microsoft.com/office/drawing/2014/main" id="{6E6CEB31-3E8E-27F6-B0A9-D0C7BA727174}"/>
              </a:ext>
            </a:extLst>
          </p:cNvPr>
          <p:cNvSpPr/>
          <p:nvPr/>
        </p:nvSpPr>
        <p:spPr>
          <a:xfrm>
            <a:off x="32219809" y="23640210"/>
            <a:ext cx="4028942" cy="500222"/>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spcBef>
                <a:spcPts val="1332"/>
              </a:spcBef>
            </a:pPr>
            <a:r>
              <a:rPr lang="en-US" sz="2660" spc="-1" dirty="0">
                <a:solidFill>
                  <a:schemeClr val="dk1"/>
                </a:solidFill>
                <a:latin typeface="Times New Roman"/>
              </a:rPr>
              <a:t>Rev 1 Outputs PCB</a:t>
            </a:r>
            <a:endParaRPr lang="en-US" sz="2660" b="0" strike="noStrike" spc="-1" dirty="0">
              <a:solidFill>
                <a:srgbClr val="000000"/>
              </a:solidFill>
              <a:latin typeface="Arial"/>
            </a:endParaRPr>
          </a:p>
        </p:txBody>
      </p:sp>
      <p:sp>
        <p:nvSpPr>
          <p:cNvPr id="2056" name="Text Box 14">
            <a:extLst>
              <a:ext uri="{FF2B5EF4-FFF2-40B4-BE49-F238E27FC236}">
                <a16:creationId xmlns:a16="http://schemas.microsoft.com/office/drawing/2014/main" id="{9414E002-CE7A-F4B9-1E17-0C64A5B59CC1}"/>
              </a:ext>
            </a:extLst>
          </p:cNvPr>
          <p:cNvSpPr/>
          <p:nvPr/>
        </p:nvSpPr>
        <p:spPr>
          <a:xfrm>
            <a:off x="280715" y="31100116"/>
            <a:ext cx="11378880" cy="235599"/>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75000"/>
              </a:lnSpc>
              <a:spcBef>
                <a:spcPts val="626"/>
              </a:spcBef>
            </a:pPr>
            <a:r>
              <a:rPr lang="en-US" sz="1250" b="0" strike="noStrike" spc="-1" dirty="0">
                <a:solidFill>
                  <a:schemeClr val="lt1"/>
                </a:solidFill>
                <a:latin typeface="Arial"/>
              </a:rPr>
              <a:t>Special thanks to the ETG for all the help and consultation!</a:t>
            </a:r>
            <a:endParaRPr lang="en-US" sz="1250" b="0" strike="noStrike" spc="-1" dirty="0">
              <a:solidFill>
                <a:srgbClr val="000000"/>
              </a:solidFill>
              <a:latin typeface="Arial"/>
            </a:endParaRPr>
          </a:p>
        </p:txBody>
      </p:sp>
      <p:sp>
        <p:nvSpPr>
          <p:cNvPr id="2057" name="TextBox 2056">
            <a:extLst>
              <a:ext uri="{FF2B5EF4-FFF2-40B4-BE49-F238E27FC236}">
                <a16:creationId xmlns:a16="http://schemas.microsoft.com/office/drawing/2014/main" id="{280B4150-7753-77BF-AD8F-961FB59F0029}"/>
              </a:ext>
            </a:extLst>
          </p:cNvPr>
          <p:cNvSpPr txBox="1"/>
          <p:nvPr/>
        </p:nvSpPr>
        <p:spPr>
          <a:xfrm>
            <a:off x="41186735" y="24312072"/>
            <a:ext cx="684803" cy="369332"/>
          </a:xfrm>
          <a:prstGeom prst="rect">
            <a:avLst/>
          </a:prstGeom>
          <a:noFill/>
        </p:spPr>
        <p:txBody>
          <a:bodyPr wrap="none" rtlCol="0">
            <a:spAutoFit/>
          </a:bodyPr>
          <a:lstStyle/>
          <a:p>
            <a:r>
              <a:rPr lang="en-US" dirty="0"/>
              <a:t>AND</a:t>
            </a:r>
          </a:p>
        </p:txBody>
      </p:sp>
      <p:sp>
        <p:nvSpPr>
          <p:cNvPr id="2058" name="TextBox 2057">
            <a:extLst>
              <a:ext uri="{FF2B5EF4-FFF2-40B4-BE49-F238E27FC236}">
                <a16:creationId xmlns:a16="http://schemas.microsoft.com/office/drawing/2014/main" id="{23119264-4E98-6A79-DFAB-5BCBACC10B06}"/>
              </a:ext>
            </a:extLst>
          </p:cNvPr>
          <p:cNvSpPr txBox="1"/>
          <p:nvPr/>
        </p:nvSpPr>
        <p:spPr>
          <a:xfrm>
            <a:off x="42304823" y="24308167"/>
            <a:ext cx="671979" cy="369332"/>
          </a:xfrm>
          <a:prstGeom prst="rect">
            <a:avLst/>
          </a:prstGeom>
          <a:noFill/>
        </p:spPr>
        <p:txBody>
          <a:bodyPr wrap="none" rtlCol="0">
            <a:spAutoFit/>
          </a:bodyPr>
          <a:lstStyle/>
          <a:p>
            <a:r>
              <a:rPr lang="en-US" dirty="0"/>
              <a:t>XOR</a:t>
            </a:r>
          </a:p>
        </p:txBody>
      </p:sp>
      <p:sp>
        <p:nvSpPr>
          <p:cNvPr id="2063" name="Text Box 14">
            <a:extLst>
              <a:ext uri="{FF2B5EF4-FFF2-40B4-BE49-F238E27FC236}">
                <a16:creationId xmlns:a16="http://schemas.microsoft.com/office/drawing/2014/main" id="{13AA8E3A-2658-0B8B-8878-F99360B103F1}"/>
              </a:ext>
            </a:extLst>
          </p:cNvPr>
          <p:cNvSpPr/>
          <p:nvPr/>
        </p:nvSpPr>
        <p:spPr>
          <a:xfrm>
            <a:off x="-726880" y="31838862"/>
            <a:ext cx="11378880" cy="415007"/>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75000"/>
              </a:lnSpc>
              <a:spcBef>
                <a:spcPts val="626"/>
              </a:spcBef>
            </a:pPr>
            <a:r>
              <a:rPr lang="en-US" sz="2800" b="0" strike="noStrike" spc="-1" dirty="0">
                <a:solidFill>
                  <a:schemeClr val="lt1"/>
                </a:solidFill>
                <a:latin typeface="Arial"/>
              </a:rPr>
              <a:t>Special thanks to the ETG for all the help and consultation!</a:t>
            </a:r>
            <a:endParaRPr lang="en-US" sz="2800" b="0" strike="noStrike" spc="-1" dirty="0">
              <a:solidFill>
                <a:srgbClr val="000000"/>
              </a:solidFill>
              <a:latin typeface="Arial"/>
            </a:endParaRP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379</TotalTime>
  <Words>577</Words>
  <Application>Microsoft Office PowerPoint</Application>
  <PresentationFormat>Custom</PresentationFormat>
  <Paragraphs>170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vt:lpstr>
      <vt:lpstr>Times New Roman</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Hess, Jonathan E</cp:lastModifiedBy>
  <cp:revision>18</cp:revision>
  <cp:lastPrinted>2005-05-04T14:31:29Z</cp:lastPrinted>
  <dcterms:created xsi:type="dcterms:W3CDTF">2016-12-19T17:37:43Z</dcterms:created>
  <dcterms:modified xsi:type="dcterms:W3CDTF">2024-04-26T09:36:51Z</dcterms:modified>
</cp:coreProperties>
</file>